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20"/>
  </p:notesMasterIdLst>
  <p:handoutMasterIdLst>
    <p:handoutMasterId r:id="rId21"/>
  </p:handoutMasterIdLst>
  <p:sldIdLst>
    <p:sldId id="552" r:id="rId2"/>
    <p:sldId id="256" r:id="rId3"/>
    <p:sldId id="586" r:id="rId4"/>
    <p:sldId id="2394" r:id="rId5"/>
    <p:sldId id="2396" r:id="rId6"/>
    <p:sldId id="2400" r:id="rId7"/>
    <p:sldId id="2401" r:id="rId8"/>
    <p:sldId id="996" r:id="rId9"/>
    <p:sldId id="2402" r:id="rId10"/>
    <p:sldId id="2403" r:id="rId11"/>
    <p:sldId id="2404" r:id="rId12"/>
    <p:sldId id="2405" r:id="rId13"/>
    <p:sldId id="2406" r:id="rId14"/>
    <p:sldId id="2407" r:id="rId15"/>
    <p:sldId id="2408" r:id="rId16"/>
    <p:sldId id="2409" r:id="rId17"/>
    <p:sldId id="466" r:id="rId18"/>
    <p:sldId id="452" r:id="rId19"/>
  </p:sldIdLst>
  <p:sldSz cx="12192000" cy="6858000"/>
  <p:notesSz cx="6797675" cy="9926638"/>
  <p:custDataLst>
    <p:tags r:id="rId22"/>
  </p:custDataLst>
  <p:defaultTextStyle>
    <a:defPPr>
      <a:defRPr lang="es-ES"/>
    </a:defPPr>
    <a:lvl1pPr marL="0" algn="l" defTabSz="913790" rtl="0" eaLnBrk="1" latinLnBrk="0" hangingPunct="1">
      <a:defRPr sz="1799" kern="1200">
        <a:solidFill>
          <a:schemeClr val="tx1"/>
        </a:solidFill>
        <a:latin typeface="+mn-lt"/>
        <a:ea typeface="+mn-ea"/>
        <a:cs typeface="+mn-cs"/>
      </a:defRPr>
    </a:lvl1pPr>
    <a:lvl2pPr marL="456895" algn="l" defTabSz="913790" rtl="0" eaLnBrk="1" latinLnBrk="0" hangingPunct="1">
      <a:defRPr sz="1799" kern="1200">
        <a:solidFill>
          <a:schemeClr val="tx1"/>
        </a:solidFill>
        <a:latin typeface="+mn-lt"/>
        <a:ea typeface="+mn-ea"/>
        <a:cs typeface="+mn-cs"/>
      </a:defRPr>
    </a:lvl2pPr>
    <a:lvl3pPr marL="913790" algn="l" defTabSz="913790" rtl="0" eaLnBrk="1" latinLnBrk="0" hangingPunct="1">
      <a:defRPr sz="1799" kern="1200">
        <a:solidFill>
          <a:schemeClr val="tx1"/>
        </a:solidFill>
        <a:latin typeface="+mn-lt"/>
        <a:ea typeface="+mn-ea"/>
        <a:cs typeface="+mn-cs"/>
      </a:defRPr>
    </a:lvl3pPr>
    <a:lvl4pPr marL="1370684" algn="l" defTabSz="913790" rtl="0" eaLnBrk="1" latinLnBrk="0" hangingPunct="1">
      <a:defRPr sz="1799" kern="1200">
        <a:solidFill>
          <a:schemeClr val="tx1"/>
        </a:solidFill>
        <a:latin typeface="+mn-lt"/>
        <a:ea typeface="+mn-ea"/>
        <a:cs typeface="+mn-cs"/>
      </a:defRPr>
    </a:lvl4pPr>
    <a:lvl5pPr marL="1827581" algn="l" defTabSz="913790" rtl="0" eaLnBrk="1" latinLnBrk="0" hangingPunct="1">
      <a:defRPr sz="1799" kern="1200">
        <a:solidFill>
          <a:schemeClr val="tx1"/>
        </a:solidFill>
        <a:latin typeface="+mn-lt"/>
        <a:ea typeface="+mn-ea"/>
        <a:cs typeface="+mn-cs"/>
      </a:defRPr>
    </a:lvl5pPr>
    <a:lvl6pPr marL="2284477" algn="l" defTabSz="913790" rtl="0" eaLnBrk="1" latinLnBrk="0" hangingPunct="1">
      <a:defRPr sz="1799" kern="1200">
        <a:solidFill>
          <a:schemeClr val="tx1"/>
        </a:solidFill>
        <a:latin typeface="+mn-lt"/>
        <a:ea typeface="+mn-ea"/>
        <a:cs typeface="+mn-cs"/>
      </a:defRPr>
    </a:lvl6pPr>
    <a:lvl7pPr marL="2741372" algn="l" defTabSz="913790" rtl="0" eaLnBrk="1" latinLnBrk="0" hangingPunct="1">
      <a:defRPr sz="1799" kern="1200">
        <a:solidFill>
          <a:schemeClr val="tx1"/>
        </a:solidFill>
        <a:latin typeface="+mn-lt"/>
        <a:ea typeface="+mn-ea"/>
        <a:cs typeface="+mn-cs"/>
      </a:defRPr>
    </a:lvl7pPr>
    <a:lvl8pPr marL="3198266" algn="l" defTabSz="913790" rtl="0" eaLnBrk="1" latinLnBrk="0" hangingPunct="1">
      <a:defRPr sz="1799" kern="1200">
        <a:solidFill>
          <a:schemeClr val="tx1"/>
        </a:solidFill>
        <a:latin typeface="+mn-lt"/>
        <a:ea typeface="+mn-ea"/>
        <a:cs typeface="+mn-cs"/>
      </a:defRPr>
    </a:lvl8pPr>
    <a:lvl9pPr marL="3655161" algn="l" defTabSz="913790"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288325-B50F-144B-A410-0AFC51854569}">
          <p14:sldIdLst>
            <p14:sldId id="552"/>
            <p14:sldId id="256"/>
            <p14:sldId id="586"/>
            <p14:sldId id="2394"/>
            <p14:sldId id="2396"/>
            <p14:sldId id="2400"/>
            <p14:sldId id="2401"/>
            <p14:sldId id="996"/>
            <p14:sldId id="2402"/>
            <p14:sldId id="2403"/>
            <p14:sldId id="2404"/>
            <p14:sldId id="2405"/>
            <p14:sldId id="2406"/>
            <p14:sldId id="2407"/>
            <p14:sldId id="2408"/>
            <p14:sldId id="2409"/>
          </p14:sldIdLst>
        </p14:section>
        <p14:section name="Cierre" id="{241FE5EB-5EAF-B343-9F1E-BC91D0829D52}">
          <p14:sldIdLst>
            <p14:sldId id="466"/>
            <p14:sldId id="452"/>
          </p14:sldIdLst>
        </p14:section>
      </p14:sectionLst>
    </p:ext>
    <p:ext uri="{EFAFB233-063F-42B5-8137-9DF3F51BA10A}">
      <p15:sldGuideLst xmlns:p15="http://schemas.microsoft.com/office/powerpoint/2012/main">
        <p15:guide id="1" orient="horz" pos="302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E5EE"/>
    <a:srgbClr val="D5E5EF"/>
    <a:srgbClr val="DEEBF4"/>
    <a:srgbClr val="EEF5F9"/>
    <a:srgbClr val="E9F2F7"/>
    <a:srgbClr val="D4E5F0"/>
    <a:srgbClr val="E7E6E6"/>
    <a:srgbClr val="FCE3D4"/>
    <a:srgbClr val="E389A0"/>
    <a:srgbClr val="FBD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19" autoAdjust="0"/>
    <p:restoredTop sz="94105" autoAdjust="0"/>
  </p:normalViewPr>
  <p:slideViewPr>
    <p:cSldViewPr snapToObjects="1" showGuides="1">
      <p:cViewPr>
        <p:scale>
          <a:sx n="131" d="100"/>
          <a:sy n="131" d="100"/>
        </p:scale>
        <p:origin x="600" y="400"/>
      </p:cViewPr>
      <p:guideLst>
        <p:guide orient="horz" pos="3022"/>
        <p:guide pos="3840"/>
      </p:guideLst>
    </p:cSldViewPr>
  </p:slideViewPr>
  <p:notesTextViewPr>
    <p:cViewPr>
      <p:scale>
        <a:sx n="125" d="100"/>
        <a:sy n="125" d="100"/>
      </p:scale>
      <p:origin x="0" y="0"/>
    </p:cViewPr>
  </p:notesTextViewPr>
  <p:sorterViewPr>
    <p:cViewPr varScale="1">
      <p:scale>
        <a:sx n="100" d="100"/>
        <a:sy n="100" d="100"/>
      </p:scale>
      <p:origin x="0" y="-31240"/>
    </p:cViewPr>
  </p:sorterViewPr>
  <p:notesViewPr>
    <p:cSldViewPr snapToObjects="1" showGuides="1">
      <p:cViewPr varScale="1">
        <p:scale>
          <a:sx n="113" d="100"/>
          <a:sy n="113" d="100"/>
        </p:scale>
        <p:origin x="360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5B29DC9-D08B-4949-81E2-39C6CEC68F6F}"/>
              </a:ext>
            </a:extLst>
          </p:cNvPr>
          <p:cNvSpPr>
            <a:spLocks noGrp="1"/>
          </p:cNvSpPr>
          <p:nvPr>
            <p:ph type="hdr" sz="quarter"/>
          </p:nvPr>
        </p:nvSpPr>
        <p:spPr>
          <a:xfrm>
            <a:off x="1" y="0"/>
            <a:ext cx="2945659" cy="498056"/>
          </a:xfrm>
          <a:prstGeom prst="rect">
            <a:avLst/>
          </a:prstGeom>
        </p:spPr>
        <p:txBody>
          <a:bodyPr vert="horz" lIns="92345" tIns="46173" rIns="92345" bIns="46173" rtlCol="0"/>
          <a:lstStyle>
            <a:lvl1pPr algn="l">
              <a:defRPr sz="1200"/>
            </a:lvl1pPr>
          </a:lstStyle>
          <a:p>
            <a:endParaRPr lang="es-ES" dirty="0">
              <a:latin typeface="Soho Gothic Pro Light" panose="020B0303030504020204" pitchFamily="34" charset="0"/>
            </a:endParaRPr>
          </a:p>
        </p:txBody>
      </p:sp>
      <p:sp>
        <p:nvSpPr>
          <p:cNvPr id="3" name="Marcador de fecha 2">
            <a:extLst>
              <a:ext uri="{FF2B5EF4-FFF2-40B4-BE49-F238E27FC236}">
                <a16:creationId xmlns:a16="http://schemas.microsoft.com/office/drawing/2014/main" id="{C99F9DC3-28BB-D94C-85E9-90396F03A580}"/>
              </a:ext>
            </a:extLst>
          </p:cNvPr>
          <p:cNvSpPr>
            <a:spLocks noGrp="1"/>
          </p:cNvSpPr>
          <p:nvPr>
            <p:ph type="dt" sz="quarter" idx="1"/>
          </p:nvPr>
        </p:nvSpPr>
        <p:spPr>
          <a:xfrm>
            <a:off x="3850444" y="0"/>
            <a:ext cx="2945659" cy="498056"/>
          </a:xfrm>
          <a:prstGeom prst="rect">
            <a:avLst/>
          </a:prstGeom>
        </p:spPr>
        <p:txBody>
          <a:bodyPr vert="horz" lIns="92345" tIns="46173" rIns="92345" bIns="46173" rtlCol="0"/>
          <a:lstStyle>
            <a:lvl1pPr algn="r">
              <a:defRPr sz="1200"/>
            </a:lvl1pPr>
          </a:lstStyle>
          <a:p>
            <a:fld id="{44FE4C93-B9AD-774B-B059-E1A53E3045D5}" type="datetimeFigureOut">
              <a:rPr lang="es-ES" smtClean="0">
                <a:latin typeface="Soho Gothic Pro Light" panose="020B0303030504020204" pitchFamily="34" charset="0"/>
              </a:rPr>
              <a:t>2/7/21</a:t>
            </a:fld>
            <a:endParaRPr lang="es-ES" dirty="0">
              <a:latin typeface="Soho Gothic Pro Light" panose="020B0303030504020204" pitchFamily="34" charset="0"/>
            </a:endParaRPr>
          </a:p>
        </p:txBody>
      </p:sp>
      <p:sp>
        <p:nvSpPr>
          <p:cNvPr id="4" name="Marcador de pie de página 3">
            <a:extLst>
              <a:ext uri="{FF2B5EF4-FFF2-40B4-BE49-F238E27FC236}">
                <a16:creationId xmlns:a16="http://schemas.microsoft.com/office/drawing/2014/main" id="{FE33F6B1-C943-874F-81C8-5CB8F4F2E288}"/>
              </a:ext>
            </a:extLst>
          </p:cNvPr>
          <p:cNvSpPr>
            <a:spLocks noGrp="1"/>
          </p:cNvSpPr>
          <p:nvPr>
            <p:ph type="ftr" sz="quarter" idx="2"/>
          </p:nvPr>
        </p:nvSpPr>
        <p:spPr>
          <a:xfrm>
            <a:off x="1" y="9428585"/>
            <a:ext cx="2945659" cy="498055"/>
          </a:xfrm>
          <a:prstGeom prst="rect">
            <a:avLst/>
          </a:prstGeom>
        </p:spPr>
        <p:txBody>
          <a:bodyPr vert="horz" lIns="92345" tIns="46173" rIns="92345" bIns="46173" rtlCol="0" anchor="b"/>
          <a:lstStyle>
            <a:lvl1pPr algn="l">
              <a:defRPr sz="1200"/>
            </a:lvl1pPr>
          </a:lstStyle>
          <a:p>
            <a:endParaRPr lang="es-ES" dirty="0">
              <a:latin typeface="Soho Gothic Pro Light" panose="020B0303030504020204" pitchFamily="34" charset="0"/>
            </a:endParaRPr>
          </a:p>
        </p:txBody>
      </p:sp>
      <p:sp>
        <p:nvSpPr>
          <p:cNvPr id="5" name="Marcador de número de diapositiva 4">
            <a:extLst>
              <a:ext uri="{FF2B5EF4-FFF2-40B4-BE49-F238E27FC236}">
                <a16:creationId xmlns:a16="http://schemas.microsoft.com/office/drawing/2014/main" id="{CEB7C242-1592-974F-B931-024110D2C693}"/>
              </a:ext>
            </a:extLst>
          </p:cNvPr>
          <p:cNvSpPr>
            <a:spLocks noGrp="1"/>
          </p:cNvSpPr>
          <p:nvPr>
            <p:ph type="sldNum" sz="quarter" idx="3"/>
          </p:nvPr>
        </p:nvSpPr>
        <p:spPr>
          <a:xfrm>
            <a:off x="3850444" y="9428585"/>
            <a:ext cx="2945659" cy="498055"/>
          </a:xfrm>
          <a:prstGeom prst="rect">
            <a:avLst/>
          </a:prstGeom>
        </p:spPr>
        <p:txBody>
          <a:bodyPr vert="horz" lIns="92345" tIns="46173" rIns="92345" bIns="46173" rtlCol="0" anchor="b"/>
          <a:lstStyle>
            <a:lvl1pPr algn="r">
              <a:defRPr sz="1200"/>
            </a:lvl1pPr>
          </a:lstStyle>
          <a:p>
            <a:fld id="{13E42EBE-F2C8-DB4B-9CF8-781446FF5229}" type="slidenum">
              <a:rPr lang="es-ES" smtClean="0">
                <a:latin typeface="Soho Gothic Pro Light" panose="020B0303030504020204" pitchFamily="34" charset="0"/>
              </a:rPr>
              <a:t>‹#›</a:t>
            </a:fld>
            <a:endParaRPr lang="es-ES" dirty="0">
              <a:latin typeface="Soho Gothic Pro Light" panose="020B0303030504020204" pitchFamily="34" charset="0"/>
            </a:endParaRPr>
          </a:p>
        </p:txBody>
      </p:sp>
    </p:spTree>
    <p:extLst>
      <p:ext uri="{BB962C8B-B14F-4D97-AF65-F5344CB8AC3E}">
        <p14:creationId xmlns:p14="http://schemas.microsoft.com/office/powerpoint/2010/main" val="2508596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0"/>
            <a:ext cx="2945659" cy="498056"/>
          </a:xfrm>
          <a:prstGeom prst="rect">
            <a:avLst/>
          </a:prstGeom>
        </p:spPr>
        <p:txBody>
          <a:bodyPr vert="horz" lIns="92345" tIns="46173" rIns="92345" bIns="46173" rtlCol="0"/>
          <a:lstStyle>
            <a:lvl1pPr algn="l">
              <a:defRPr sz="1200">
                <a:latin typeface="Soho Gothic Pro Light" panose="020B0303030504020204" pitchFamily="34" charset="0"/>
              </a:defRPr>
            </a:lvl1pPr>
          </a:lstStyle>
          <a:p>
            <a:endParaRPr lang="es-ES" dirty="0"/>
          </a:p>
        </p:txBody>
      </p:sp>
      <p:sp>
        <p:nvSpPr>
          <p:cNvPr id="3" name="Marcador de fecha 2"/>
          <p:cNvSpPr>
            <a:spLocks noGrp="1"/>
          </p:cNvSpPr>
          <p:nvPr>
            <p:ph type="dt" idx="1"/>
          </p:nvPr>
        </p:nvSpPr>
        <p:spPr>
          <a:xfrm>
            <a:off x="3850444" y="0"/>
            <a:ext cx="2945659" cy="498056"/>
          </a:xfrm>
          <a:prstGeom prst="rect">
            <a:avLst/>
          </a:prstGeom>
        </p:spPr>
        <p:txBody>
          <a:bodyPr vert="horz" lIns="92345" tIns="46173" rIns="92345" bIns="46173" rtlCol="0"/>
          <a:lstStyle>
            <a:lvl1pPr algn="r">
              <a:defRPr sz="1200">
                <a:latin typeface="Soho Gothic Pro Light" panose="020B0303030504020204" pitchFamily="34" charset="0"/>
              </a:defRPr>
            </a:lvl1pPr>
          </a:lstStyle>
          <a:p>
            <a:fld id="{C82A976D-0EBD-E345-809C-21C952C27942}" type="datetimeFigureOut">
              <a:rPr lang="es-ES" smtClean="0"/>
              <a:pPr/>
              <a:t>2/7/21</a:t>
            </a:fld>
            <a:endParaRPr lang="es-ES" dirty="0"/>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2345" tIns="46173" rIns="92345" bIns="46173" rtlCol="0" anchor="ctr"/>
          <a:lstStyle/>
          <a:p>
            <a:endParaRPr lang="es-ES" dirty="0"/>
          </a:p>
        </p:txBody>
      </p:sp>
      <p:sp>
        <p:nvSpPr>
          <p:cNvPr id="5" name="Marcador de notas 4"/>
          <p:cNvSpPr>
            <a:spLocks noGrp="1"/>
          </p:cNvSpPr>
          <p:nvPr>
            <p:ph type="body" sz="quarter" idx="3"/>
          </p:nvPr>
        </p:nvSpPr>
        <p:spPr>
          <a:xfrm>
            <a:off x="679768" y="4777196"/>
            <a:ext cx="5438140" cy="3908613"/>
          </a:xfrm>
          <a:prstGeom prst="rect">
            <a:avLst/>
          </a:prstGeom>
        </p:spPr>
        <p:txBody>
          <a:bodyPr vert="horz" lIns="92345" tIns="46173" rIns="92345" bIns="46173"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1" y="9428585"/>
            <a:ext cx="2945659" cy="498055"/>
          </a:xfrm>
          <a:prstGeom prst="rect">
            <a:avLst/>
          </a:prstGeom>
        </p:spPr>
        <p:txBody>
          <a:bodyPr vert="horz" lIns="92345" tIns="46173" rIns="92345" bIns="46173" rtlCol="0" anchor="b"/>
          <a:lstStyle>
            <a:lvl1pPr algn="l">
              <a:defRPr sz="1200">
                <a:latin typeface="Soho Gothic Pro Light" panose="020B0303030504020204" pitchFamily="34" charset="0"/>
              </a:defRPr>
            </a:lvl1pPr>
          </a:lstStyle>
          <a:p>
            <a:endParaRPr lang="es-ES" dirty="0"/>
          </a:p>
        </p:txBody>
      </p:sp>
      <p:sp>
        <p:nvSpPr>
          <p:cNvPr id="7" name="Marcador de número de diapositiva 6"/>
          <p:cNvSpPr>
            <a:spLocks noGrp="1"/>
          </p:cNvSpPr>
          <p:nvPr>
            <p:ph type="sldNum" sz="quarter" idx="5"/>
          </p:nvPr>
        </p:nvSpPr>
        <p:spPr>
          <a:xfrm>
            <a:off x="3850444" y="9428585"/>
            <a:ext cx="2945659" cy="498055"/>
          </a:xfrm>
          <a:prstGeom prst="rect">
            <a:avLst/>
          </a:prstGeom>
        </p:spPr>
        <p:txBody>
          <a:bodyPr vert="horz" lIns="92345" tIns="46173" rIns="92345" bIns="46173" rtlCol="0" anchor="b"/>
          <a:lstStyle>
            <a:lvl1pPr algn="r">
              <a:defRPr sz="1200">
                <a:latin typeface="Soho Gothic Pro Light" panose="020B0303030504020204" pitchFamily="34" charset="0"/>
              </a:defRPr>
            </a:lvl1pPr>
          </a:lstStyle>
          <a:p>
            <a:fld id="{7001BFE9-5FDD-E045-9186-025D41341214}" type="slidenum">
              <a:rPr lang="es-ES" smtClean="0"/>
              <a:pPr/>
              <a:t>‹#›</a:t>
            </a:fld>
            <a:endParaRPr lang="es-ES" dirty="0"/>
          </a:p>
        </p:txBody>
      </p:sp>
    </p:spTree>
    <p:extLst>
      <p:ext uri="{BB962C8B-B14F-4D97-AF65-F5344CB8AC3E}">
        <p14:creationId xmlns:p14="http://schemas.microsoft.com/office/powerpoint/2010/main" val="764232372"/>
      </p:ext>
    </p:extLst>
  </p:cSld>
  <p:clrMap bg1="lt1" tx1="dk1" bg2="lt2" tx2="dk2" accent1="accent1" accent2="accent2" accent3="accent3" accent4="accent4" accent5="accent5" accent6="accent6" hlink="hlink" folHlink="folHlink"/>
  <p:notesStyle>
    <a:lvl1pPr marL="0" algn="l" defTabSz="1218387" rtl="0" eaLnBrk="1" latinLnBrk="0" hangingPunct="1">
      <a:defRPr sz="1599" kern="1200">
        <a:solidFill>
          <a:schemeClr val="tx1"/>
        </a:solidFill>
        <a:latin typeface="Soho Gothic Pro Light" panose="020B0303030504020204" pitchFamily="34" charset="0"/>
        <a:ea typeface="+mn-ea"/>
        <a:cs typeface="+mn-cs"/>
      </a:defRPr>
    </a:lvl1pPr>
    <a:lvl2pPr marL="609194" algn="l" defTabSz="1218387" rtl="0" eaLnBrk="1" latinLnBrk="0" hangingPunct="1">
      <a:defRPr sz="1599" kern="1200">
        <a:solidFill>
          <a:schemeClr val="tx1"/>
        </a:solidFill>
        <a:latin typeface="+mn-lt"/>
        <a:ea typeface="+mn-ea"/>
        <a:cs typeface="+mn-cs"/>
      </a:defRPr>
    </a:lvl2pPr>
    <a:lvl3pPr marL="1218387" algn="l" defTabSz="1218387" rtl="0" eaLnBrk="1" latinLnBrk="0" hangingPunct="1">
      <a:defRPr sz="1599" kern="1200">
        <a:solidFill>
          <a:schemeClr val="tx1"/>
        </a:solidFill>
        <a:latin typeface="+mn-lt"/>
        <a:ea typeface="+mn-ea"/>
        <a:cs typeface="+mn-cs"/>
      </a:defRPr>
    </a:lvl3pPr>
    <a:lvl4pPr marL="1827581" algn="l" defTabSz="1218387" rtl="0" eaLnBrk="1" latinLnBrk="0" hangingPunct="1">
      <a:defRPr sz="1599" kern="1200">
        <a:solidFill>
          <a:schemeClr val="tx1"/>
        </a:solidFill>
        <a:latin typeface="+mn-lt"/>
        <a:ea typeface="+mn-ea"/>
        <a:cs typeface="+mn-cs"/>
      </a:defRPr>
    </a:lvl4pPr>
    <a:lvl5pPr marL="2436774" algn="l" defTabSz="1218387" rtl="0" eaLnBrk="1" latinLnBrk="0" hangingPunct="1">
      <a:defRPr sz="1599" kern="1200">
        <a:solidFill>
          <a:schemeClr val="tx1"/>
        </a:solidFill>
        <a:latin typeface="+mn-lt"/>
        <a:ea typeface="+mn-ea"/>
        <a:cs typeface="+mn-cs"/>
      </a:defRPr>
    </a:lvl5pPr>
    <a:lvl6pPr marL="3045968" algn="l" defTabSz="1218387" rtl="0" eaLnBrk="1" latinLnBrk="0" hangingPunct="1">
      <a:defRPr sz="1599" kern="1200">
        <a:solidFill>
          <a:schemeClr val="tx1"/>
        </a:solidFill>
        <a:latin typeface="+mn-lt"/>
        <a:ea typeface="+mn-ea"/>
        <a:cs typeface="+mn-cs"/>
      </a:defRPr>
    </a:lvl6pPr>
    <a:lvl7pPr marL="3655161" algn="l" defTabSz="1218387" rtl="0" eaLnBrk="1" latinLnBrk="0" hangingPunct="1">
      <a:defRPr sz="1599" kern="1200">
        <a:solidFill>
          <a:schemeClr val="tx1"/>
        </a:solidFill>
        <a:latin typeface="+mn-lt"/>
        <a:ea typeface="+mn-ea"/>
        <a:cs typeface="+mn-cs"/>
      </a:defRPr>
    </a:lvl7pPr>
    <a:lvl8pPr marL="4264355" algn="l" defTabSz="1218387" rtl="0" eaLnBrk="1" latinLnBrk="0" hangingPunct="1">
      <a:defRPr sz="1599" kern="1200">
        <a:solidFill>
          <a:schemeClr val="tx1"/>
        </a:solidFill>
        <a:latin typeface="+mn-lt"/>
        <a:ea typeface="+mn-ea"/>
        <a:cs typeface="+mn-cs"/>
      </a:defRPr>
    </a:lvl8pPr>
    <a:lvl9pPr marL="4873548" algn="l" defTabSz="1218387" rtl="0" eaLnBrk="1" latinLnBrk="0" hangingPunct="1">
      <a:defRPr sz="15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001BFE9-5FDD-E045-9186-025D41341214}" type="slidenum">
              <a:rPr lang="es-ES" smtClean="0"/>
              <a:pPr/>
              <a:t>2</a:t>
            </a:fld>
            <a:endParaRPr lang="es-ES" dirty="0"/>
          </a:p>
        </p:txBody>
      </p:sp>
    </p:spTree>
    <p:extLst>
      <p:ext uri="{BB962C8B-B14F-4D97-AF65-F5344CB8AC3E}">
        <p14:creationId xmlns:p14="http://schemas.microsoft.com/office/powerpoint/2010/main" val="7463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5.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3.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5.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5.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3.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5.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3.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3.emf"/><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5.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6.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3.emf"/><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ortada Foto">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B687104C-16D4-5049-93EC-3E0017E53BB5}"/>
              </a:ext>
            </a:extLst>
          </p:cNvPr>
          <p:cNvSpPr>
            <a:spLocks noGrp="1"/>
          </p:cNvSpPr>
          <p:nvPr>
            <p:ph type="pic" sz="quarter" idx="14"/>
          </p:nvPr>
        </p:nvSpPr>
        <p:spPr>
          <a:xfrm>
            <a:off x="0" y="4"/>
            <a:ext cx="12192000" cy="6877415"/>
          </a:xfrm>
          <a:prstGeom prst="rect">
            <a:avLst/>
          </a:prstGeom>
        </p:spPr>
        <p:txBody>
          <a:bodyPr anchor="t"/>
          <a:lstStyle>
            <a:lvl1pPr marL="0" indent="0" algn="ctr">
              <a:buNone/>
              <a:defRPr/>
            </a:lvl1pPr>
          </a:lstStyle>
          <a:p>
            <a:r>
              <a:rPr lang="en-US"/>
              <a:t>Click icon to add picture</a:t>
            </a:r>
            <a:endParaRPr lang="es-ES" dirty="0"/>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2" y="383588"/>
            <a:ext cx="3725333" cy="214776"/>
          </a:xfrm>
          <a:prstGeom prst="rect">
            <a:avLst/>
          </a:prstGeom>
        </p:spPr>
        <p:txBody>
          <a:bodyPr lIns="0" tIns="0" rIns="0" bIns="0"/>
          <a:lstStyle>
            <a:lvl1pPr marL="0" indent="0">
              <a:buNone/>
              <a:defRPr sz="1866"/>
            </a:lvl1pPr>
          </a:lstStyle>
          <a:p>
            <a:r>
              <a:rPr lang="es-ES" dirty="0"/>
              <a:t>Editar el subtitulo de presentación 
</a:t>
            </a:r>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2" y="689241"/>
            <a:ext cx="3725333" cy="159485"/>
          </a:xfrm>
          <a:prstGeom prst="rect">
            <a:avLst/>
          </a:prstGeom>
        </p:spPr>
        <p:txBody>
          <a:bodyPr lIns="0" tIns="0" rIns="0" bIns="0"/>
          <a:lstStyle>
            <a:lvl1pPr marL="0" indent="0">
              <a:buNone/>
              <a:defRPr sz="1333"/>
            </a:lvl1pPr>
          </a:lstStyle>
          <a:p>
            <a:r>
              <a:rPr lang="es-ES" dirty="0"/>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986371"/>
            <a:ext cx="1799167" cy="639233"/>
          </a:xfrm>
          <a:prstGeom prst="rect">
            <a:avLst/>
          </a:prstGeom>
        </p:spPr>
        <p:txBody>
          <a:bodyPr anchor="ctr"/>
          <a:lstStyle>
            <a:lvl1pPr marL="0" indent="0" algn="ctr">
              <a:buNone/>
              <a:defRPr sz="1333"/>
            </a:lvl1pPr>
          </a:lstStyle>
          <a:p>
            <a:r>
              <a:rPr lang="es-ES" dirty="0"/>
              <a:t>Logo cliente</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4539954" y="2873081"/>
            <a:ext cx="6626810" cy="1648341"/>
          </a:xfrm>
          <a:prstGeom prst="rect">
            <a:avLst/>
          </a:prstGeom>
        </p:spPr>
        <p:txBody>
          <a:bodyPr vert="horz" lIns="0" tIns="0" rIns="0" bIns="0" rtlCol="0" anchor="t">
            <a:noAutofit/>
          </a:bodyPr>
          <a:lstStyle>
            <a:lvl1pPr>
              <a:defRPr sz="5997"/>
            </a:lvl1pPr>
          </a:lstStyle>
          <a:p>
            <a:r>
              <a:rPr lang="es-ES" dirty="0"/>
              <a:t>Haga clic para el título principal</a:t>
            </a:r>
            <a:endParaRPr lang="en-US" dirty="0"/>
          </a:p>
        </p:txBody>
      </p:sp>
    </p:spTree>
    <p:extLst>
      <p:ext uri="{BB962C8B-B14F-4D97-AF65-F5344CB8AC3E}">
        <p14:creationId xmlns:p14="http://schemas.microsoft.com/office/powerpoint/2010/main" val="283512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parata n1. Roj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2231655-E814-554D-A77B-76AE9E4B8F36}"/>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33715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eparata n1. Verde">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A23CE7FB-CF5A-CA42-B78E-69EC6A848FB0}"/>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720479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Separata n1. Azu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881361F9-92A8-6949-BEF9-77B573EB2B51}"/>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1656615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Separata n1. Morad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74E9E540-B7BF-4344-8072-B7008201BE20}"/>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367704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para n2_Grafit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760C3CE1-1E28-6546-9D6D-A09B9CDA1994}"/>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891422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 n2_Pie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4" name="Imagen 13"/>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DEC9B28E-6B7A-0E4E-B90F-9C217C75299E}"/>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616777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para n1_Amarill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9D1119D-7D51-D44F-94AB-E6DA2AD81F78}"/>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733312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para n2_Naranja">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3" y="1592921"/>
            <a:ext cx="6818927"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A1B5AB55-B564-F54E-A43A-49F65087AAEE}"/>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814694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para n2_roj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3" name="Imagen 12"/>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AF48F91E-AAFB-524A-95AE-FEB5DBF353FA}"/>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877390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para n2_Verde">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FC254CD5-68FD-894C-AC6F-D3DF03A43FEB}"/>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184808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ortada foto 2">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B687104C-16D4-5049-93EC-3E0017E53BB5}"/>
              </a:ext>
            </a:extLst>
          </p:cNvPr>
          <p:cNvSpPr>
            <a:spLocks noGrp="1"/>
          </p:cNvSpPr>
          <p:nvPr>
            <p:ph type="pic" sz="quarter" idx="14"/>
          </p:nvPr>
        </p:nvSpPr>
        <p:spPr>
          <a:xfrm>
            <a:off x="0" y="0"/>
            <a:ext cx="12192000" cy="6858000"/>
          </a:xfrm>
          <a:prstGeom prst="rect">
            <a:avLst/>
          </a:prstGeom>
        </p:spPr>
        <p:txBody>
          <a:bodyPr anchor="t"/>
          <a:lstStyle>
            <a:lvl1pPr marL="0" indent="0" algn="ctr">
              <a:buNone/>
              <a:defRPr/>
            </a:lvl1pPr>
          </a:lstStyle>
          <a:p>
            <a:r>
              <a:rPr lang="en-US"/>
              <a:t>Click icon to add picture</a:t>
            </a:r>
            <a:endParaRPr lang="es-ES" dirty="0"/>
          </a:p>
        </p:txBody>
      </p:sp>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1" y="3311240"/>
            <a:ext cx="4842163" cy="248041"/>
          </a:xfrm>
          <a:prstGeom prst="rect">
            <a:avLst/>
          </a:prstGeom>
        </p:spPr>
        <p:txBody>
          <a:bodyPr lIns="0" tIns="0" rIns="0" bIns="0"/>
          <a:lstStyle>
            <a:lvl1pPr marL="0" indent="0">
              <a:buNone/>
              <a:defRPr sz="1866"/>
            </a:lvl1pPr>
          </a:lstStyle>
          <a:p>
            <a:r>
              <a:rPr lang="es-ES" dirty="0"/>
              <a:t>Editar el subtitulo de la presentación 
</a:t>
            </a:r>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2" y="3743044"/>
            <a:ext cx="3725333" cy="159485"/>
          </a:xfrm>
          <a:prstGeom prst="rect">
            <a:avLst/>
          </a:prstGeom>
        </p:spPr>
        <p:txBody>
          <a:bodyPr lIns="0" tIns="0" rIns="0" bIns="0"/>
          <a:lstStyle>
            <a:lvl1pPr marL="0" indent="0">
              <a:buNone/>
              <a:defRPr sz="1333"/>
            </a:lvl1pPr>
          </a:lstStyle>
          <a:p>
            <a:r>
              <a:rPr lang="es-ES" dirty="0"/>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382577"/>
            <a:ext cx="1799167" cy="639233"/>
          </a:xfrm>
          <a:prstGeom prst="rect">
            <a:avLst/>
          </a:prstGeom>
        </p:spPr>
        <p:txBody>
          <a:bodyPr anchor="ctr"/>
          <a:lstStyle>
            <a:lvl1pPr marL="0" indent="0" algn="ctr">
              <a:buNone/>
              <a:defRPr sz="1333"/>
            </a:lvl1pPr>
          </a:lstStyle>
          <a:p>
            <a:r>
              <a:rPr lang="es-ES" dirty="0"/>
              <a:t>Logo cliente</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49675" y="1421649"/>
            <a:ext cx="7563994" cy="1648341"/>
          </a:xfrm>
          <a:prstGeom prst="rect">
            <a:avLst/>
          </a:prstGeom>
        </p:spPr>
        <p:txBody>
          <a:bodyPr vert="horz" lIns="0" tIns="0" rIns="0" bIns="0" rtlCol="0" anchor="t">
            <a:noAutofit/>
          </a:bodyPr>
          <a:lstStyle>
            <a:lvl1pPr>
              <a:defRPr sz="5330"/>
            </a:lvl1pPr>
          </a:lstStyle>
          <a:p>
            <a:r>
              <a:rPr lang="es-ES" dirty="0"/>
              <a:t>Haga clic para el título principal</a:t>
            </a:r>
            <a:endParaRPr lang="en-US" dirty="0"/>
          </a:p>
        </p:txBody>
      </p:sp>
    </p:spTree>
    <p:extLst>
      <p:ext uri="{BB962C8B-B14F-4D97-AF65-F5344CB8AC3E}">
        <p14:creationId xmlns:p14="http://schemas.microsoft.com/office/powerpoint/2010/main" val="2906474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 n2_Azul">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8F0CE16-977C-DF45-B8D7-297950F18BFA}"/>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565853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para n2_Morado">
    <p:spTree>
      <p:nvGrpSpPr>
        <p:cNvPr id="1" name=""/>
        <p:cNvGrpSpPr/>
        <p:nvPr/>
      </p:nvGrpSpPr>
      <p:grpSpPr>
        <a:xfrm>
          <a:off x="0" y="0"/>
          <a:ext cx="0" cy="0"/>
          <a:chOff x="0" y="0"/>
          <a:chExt cx="0" cy="0"/>
        </a:xfrm>
      </p:grpSpPr>
      <p:sp>
        <p:nvSpPr>
          <p:cNvPr id="18" name="Forma libre 17">
            <a:extLst>
              <a:ext uri="{FF2B5EF4-FFF2-40B4-BE49-F238E27FC236}">
                <a16:creationId xmlns:a16="http://schemas.microsoft.com/office/drawing/2014/main" id="{1BF3B1A8-7345-7848-A2AD-5D61E8195936}"/>
              </a:ext>
            </a:extLst>
          </p:cNvPr>
          <p:cNvSpPr/>
          <p:nvPr userDrawn="1"/>
        </p:nvSpPr>
        <p:spPr>
          <a:xfrm>
            <a:off x="8633460" y="3190461"/>
            <a:ext cx="3839167" cy="398015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 name="connsiteX0" fmla="*/ 0 w 3568703"/>
              <a:gd name="connsiteY0" fmla="*/ 2169160 h 2214880"/>
              <a:gd name="connsiteX1" fmla="*/ 0 w 3568703"/>
              <a:gd name="connsiteY1" fmla="*/ 817880 h 2214880"/>
              <a:gd name="connsiteX2" fmla="*/ 2877820 w 3568703"/>
              <a:gd name="connsiteY2" fmla="*/ 0 h 2214880"/>
              <a:gd name="connsiteX3" fmla="*/ 3568700 w 3568703"/>
              <a:gd name="connsiteY3" fmla="*/ 2189480 h 2214880"/>
              <a:gd name="connsiteX4" fmla="*/ 0 w 3568703"/>
              <a:gd name="connsiteY4" fmla="*/ 2214880 h 2214880"/>
              <a:gd name="connsiteX5" fmla="*/ 0 w 3568703"/>
              <a:gd name="connsiteY5" fmla="*/ 2169160 h 2214880"/>
              <a:gd name="connsiteX0" fmla="*/ 0 w 2893168"/>
              <a:gd name="connsiteY0" fmla="*/ 2169160 h 2214880"/>
              <a:gd name="connsiteX1" fmla="*/ 0 w 2893168"/>
              <a:gd name="connsiteY1" fmla="*/ 817880 h 2214880"/>
              <a:gd name="connsiteX2" fmla="*/ 2877820 w 2893168"/>
              <a:gd name="connsiteY2" fmla="*/ 0 h 2214880"/>
              <a:gd name="connsiteX3" fmla="*/ 2893060 w 2893168"/>
              <a:gd name="connsiteY3" fmla="*/ 2194560 h 2214880"/>
              <a:gd name="connsiteX4" fmla="*/ 0 w 2893168"/>
              <a:gd name="connsiteY4" fmla="*/ 2214880 h 2214880"/>
              <a:gd name="connsiteX5" fmla="*/ 0 w 2893168"/>
              <a:gd name="connsiteY5" fmla="*/ 2169160 h 2214880"/>
              <a:gd name="connsiteX0" fmla="*/ 0 w 2879375"/>
              <a:gd name="connsiteY0" fmla="*/ 2169160 h 2757268"/>
              <a:gd name="connsiteX1" fmla="*/ 0 w 2879375"/>
              <a:gd name="connsiteY1" fmla="*/ 817880 h 2757268"/>
              <a:gd name="connsiteX2" fmla="*/ 2877820 w 2879375"/>
              <a:gd name="connsiteY2" fmla="*/ 0 h 2757268"/>
              <a:gd name="connsiteX3" fmla="*/ 2878992 w 2879375"/>
              <a:gd name="connsiteY3" fmla="*/ 2757268 h 2757268"/>
              <a:gd name="connsiteX4" fmla="*/ 0 w 2879375"/>
              <a:gd name="connsiteY4" fmla="*/ 2214880 h 2757268"/>
              <a:gd name="connsiteX5" fmla="*/ 0 w 2879375"/>
              <a:gd name="connsiteY5" fmla="*/ 2169160 h 2757268"/>
              <a:gd name="connsiteX0" fmla="*/ 24713 w 2904088"/>
              <a:gd name="connsiteY0" fmla="*/ 2169160 h 2770934"/>
              <a:gd name="connsiteX1" fmla="*/ 24713 w 2904088"/>
              <a:gd name="connsiteY1" fmla="*/ 817880 h 2770934"/>
              <a:gd name="connsiteX2" fmla="*/ 2902533 w 2904088"/>
              <a:gd name="connsiteY2" fmla="*/ 0 h 2770934"/>
              <a:gd name="connsiteX3" fmla="*/ 2903705 w 2904088"/>
              <a:gd name="connsiteY3" fmla="*/ 2757268 h 2770934"/>
              <a:gd name="connsiteX4" fmla="*/ 0 w 2904088"/>
              <a:gd name="connsiteY4" fmla="*/ 2770934 h 2770934"/>
              <a:gd name="connsiteX5" fmla="*/ 24713 w 2904088"/>
              <a:gd name="connsiteY5" fmla="*/ 2169160 h 2770934"/>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757268 h 2985118"/>
              <a:gd name="connsiteX4" fmla="*/ 8239 w 2879375"/>
              <a:gd name="connsiteY4" fmla="*/ 2985118 h 2985118"/>
              <a:gd name="connsiteX5" fmla="*/ 0 w 2879375"/>
              <a:gd name="connsiteY5" fmla="*/ 2169160 h 2985118"/>
              <a:gd name="connsiteX0" fmla="*/ 0 w 2879375"/>
              <a:gd name="connsiteY0" fmla="*/ 2169160 h 2985118"/>
              <a:gd name="connsiteX1" fmla="*/ 0 w 2879375"/>
              <a:gd name="connsiteY1" fmla="*/ 817880 h 2985118"/>
              <a:gd name="connsiteX2" fmla="*/ 2877820 w 2879375"/>
              <a:gd name="connsiteY2" fmla="*/ 0 h 2985118"/>
              <a:gd name="connsiteX3" fmla="*/ 2878992 w 2879375"/>
              <a:gd name="connsiteY3" fmla="*/ 2959095 h 2985118"/>
              <a:gd name="connsiteX4" fmla="*/ 8239 w 2879375"/>
              <a:gd name="connsiteY4" fmla="*/ 2985118 h 2985118"/>
              <a:gd name="connsiteX5" fmla="*/ 0 w 2879375"/>
              <a:gd name="connsiteY5" fmla="*/ 2169160 h 298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375" h="2985118">
                <a:moveTo>
                  <a:pt x="0" y="2169160"/>
                </a:moveTo>
                <a:lnTo>
                  <a:pt x="0" y="817880"/>
                </a:lnTo>
                <a:lnTo>
                  <a:pt x="2877820" y="0"/>
                </a:lnTo>
                <a:cubicBezTo>
                  <a:pt x="2876127" y="797560"/>
                  <a:pt x="2880685" y="2161535"/>
                  <a:pt x="2878992" y="2959095"/>
                </a:cubicBezTo>
                <a:lnTo>
                  <a:pt x="8239" y="2985118"/>
                </a:lnTo>
                <a:cubicBezTo>
                  <a:pt x="5493" y="2713132"/>
                  <a:pt x="2746" y="2441146"/>
                  <a:pt x="0" y="216916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Forma libre 16">
            <a:extLst>
              <a:ext uri="{FF2B5EF4-FFF2-40B4-BE49-F238E27FC236}">
                <a16:creationId xmlns:a16="http://schemas.microsoft.com/office/drawing/2014/main" id="{4610843F-8FF6-844B-B9EE-71F1C7B08FAC}"/>
              </a:ext>
            </a:extLst>
          </p:cNvPr>
          <p:cNvSpPr/>
          <p:nvPr userDrawn="1"/>
        </p:nvSpPr>
        <p:spPr>
          <a:xfrm>
            <a:off x="6154656" y="3533835"/>
            <a:ext cx="6451367" cy="3440631"/>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033254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033254 h 5151120"/>
              <a:gd name="connsiteX0" fmla="*/ 26520 w 3600300"/>
              <a:gd name="connsiteY0" fmla="*/ 2033254 h 5151120"/>
              <a:gd name="connsiteX1" fmla="*/ 26520 w 3600300"/>
              <a:gd name="connsiteY1" fmla="*/ 1021080 h 5151120"/>
              <a:gd name="connsiteX2" fmla="*/ 3600300 w 3600300"/>
              <a:gd name="connsiteY2" fmla="*/ 0 h 5151120"/>
              <a:gd name="connsiteX3" fmla="*/ 3600300 w 3600300"/>
              <a:gd name="connsiteY3" fmla="*/ 5151120 h 5151120"/>
              <a:gd name="connsiteX4" fmla="*/ 0 w 3600300"/>
              <a:gd name="connsiteY4" fmla="*/ 1902452 h 5151120"/>
              <a:gd name="connsiteX5" fmla="*/ 26520 w 3600300"/>
              <a:gd name="connsiteY5" fmla="*/ 2033254 h 5151120"/>
              <a:gd name="connsiteX0" fmla="*/ 26520 w 3600300"/>
              <a:gd name="connsiteY0" fmla="*/ 2033254 h 2033254"/>
              <a:gd name="connsiteX1" fmla="*/ 26520 w 3600300"/>
              <a:gd name="connsiteY1" fmla="*/ 1021080 h 2033254"/>
              <a:gd name="connsiteX2" fmla="*/ 3600300 w 3600300"/>
              <a:gd name="connsiteY2" fmla="*/ 0 h 2033254"/>
              <a:gd name="connsiteX3" fmla="*/ 3555180 w 3600300"/>
              <a:gd name="connsiteY3" fmla="*/ 1902452 h 2033254"/>
              <a:gd name="connsiteX4" fmla="*/ 0 w 3600300"/>
              <a:gd name="connsiteY4" fmla="*/ 1902452 h 2033254"/>
              <a:gd name="connsiteX5" fmla="*/ 26520 w 3600300"/>
              <a:gd name="connsiteY5" fmla="*/ 2033254 h 2033254"/>
              <a:gd name="connsiteX0" fmla="*/ 26520 w 3607821"/>
              <a:gd name="connsiteY0" fmla="*/ 2033254 h 2033254"/>
              <a:gd name="connsiteX1" fmla="*/ 26520 w 3607821"/>
              <a:gd name="connsiteY1" fmla="*/ 1021080 h 2033254"/>
              <a:gd name="connsiteX2" fmla="*/ 3600300 w 3607821"/>
              <a:gd name="connsiteY2" fmla="*/ 0 h 2033254"/>
              <a:gd name="connsiteX3" fmla="*/ 3607821 w 3607821"/>
              <a:gd name="connsiteY3" fmla="*/ 1906212 h 2033254"/>
              <a:gd name="connsiteX4" fmla="*/ 0 w 3607821"/>
              <a:gd name="connsiteY4" fmla="*/ 1902452 h 2033254"/>
              <a:gd name="connsiteX5" fmla="*/ 26520 w 3607821"/>
              <a:gd name="connsiteY5" fmla="*/ 2033254 h 2033254"/>
              <a:gd name="connsiteX0" fmla="*/ 30280 w 3607821"/>
              <a:gd name="connsiteY0" fmla="*/ 1860293 h 1906212"/>
              <a:gd name="connsiteX1" fmla="*/ 26520 w 3607821"/>
              <a:gd name="connsiteY1" fmla="*/ 1021080 h 1906212"/>
              <a:gd name="connsiteX2" fmla="*/ 3600300 w 3607821"/>
              <a:gd name="connsiteY2" fmla="*/ 0 h 1906212"/>
              <a:gd name="connsiteX3" fmla="*/ 3607821 w 3607821"/>
              <a:gd name="connsiteY3" fmla="*/ 1906212 h 1906212"/>
              <a:gd name="connsiteX4" fmla="*/ 0 w 3607821"/>
              <a:gd name="connsiteY4" fmla="*/ 1902452 h 1906212"/>
              <a:gd name="connsiteX5" fmla="*/ 30280 w 3607821"/>
              <a:gd name="connsiteY5" fmla="*/ 1860293 h 1906212"/>
              <a:gd name="connsiteX0" fmla="*/ 3760 w 3581301"/>
              <a:gd name="connsiteY0" fmla="*/ 1860293 h 1909972"/>
              <a:gd name="connsiteX1" fmla="*/ 0 w 3581301"/>
              <a:gd name="connsiteY1" fmla="*/ 1021080 h 1909972"/>
              <a:gd name="connsiteX2" fmla="*/ 3573780 w 3581301"/>
              <a:gd name="connsiteY2" fmla="*/ 0 h 1909972"/>
              <a:gd name="connsiteX3" fmla="*/ 3581301 w 3581301"/>
              <a:gd name="connsiteY3" fmla="*/ 1906212 h 1909972"/>
              <a:gd name="connsiteX4" fmla="*/ 11080 w 3581301"/>
              <a:gd name="connsiteY4" fmla="*/ 1909972 h 1909972"/>
              <a:gd name="connsiteX5" fmla="*/ 3760 w 3581301"/>
              <a:gd name="connsiteY5" fmla="*/ 1860293 h 190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301" h="1909972">
                <a:moveTo>
                  <a:pt x="3760" y="1860293"/>
                </a:moveTo>
                <a:cubicBezTo>
                  <a:pt x="2507" y="1580555"/>
                  <a:pt x="1253" y="1300818"/>
                  <a:pt x="0" y="1021080"/>
                </a:cubicBezTo>
                <a:lnTo>
                  <a:pt x="3573780" y="0"/>
                </a:lnTo>
                <a:lnTo>
                  <a:pt x="3581301" y="1906212"/>
                </a:lnTo>
                <a:lnTo>
                  <a:pt x="11080" y="1909972"/>
                </a:lnTo>
                <a:lnTo>
                  <a:pt x="3760" y="18602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dirty="0"/>
          </a:p>
        </p:txBody>
      </p:sp>
      <p:sp>
        <p:nvSpPr>
          <p:cNvPr id="5" name="Forma libre 4">
            <a:extLst>
              <a:ext uri="{FF2B5EF4-FFF2-40B4-BE49-F238E27FC236}">
                <a16:creationId xmlns:a16="http://schemas.microsoft.com/office/drawing/2014/main" id="{93EB5CC0-893F-7E43-ABEC-FF257A4D7B5E}"/>
              </a:ext>
            </a:extLst>
          </p:cNvPr>
          <p:cNvSpPr/>
          <p:nvPr userDrawn="1"/>
        </p:nvSpPr>
        <p:spPr>
          <a:xfrm>
            <a:off x="7647938" y="3750358"/>
            <a:ext cx="4765040" cy="3224107"/>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23723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2372360 h 5151120"/>
              <a:gd name="connsiteX0" fmla="*/ 0 w 3573780"/>
              <a:gd name="connsiteY0" fmla="*/ 2372360 h 5151120"/>
              <a:gd name="connsiteX1" fmla="*/ 0 w 3573780"/>
              <a:gd name="connsiteY1" fmla="*/ 1021080 h 5151120"/>
              <a:gd name="connsiteX2" fmla="*/ 3573780 w 3573780"/>
              <a:gd name="connsiteY2" fmla="*/ 0 h 5151120"/>
              <a:gd name="connsiteX3" fmla="*/ 3573780 w 3573780"/>
              <a:gd name="connsiteY3" fmla="*/ 5151120 h 5151120"/>
              <a:gd name="connsiteX4" fmla="*/ 0 w 3573780"/>
              <a:gd name="connsiteY4" fmla="*/ 2418080 h 5151120"/>
              <a:gd name="connsiteX5" fmla="*/ 0 w 3573780"/>
              <a:gd name="connsiteY5" fmla="*/ 2372360 h 5151120"/>
              <a:gd name="connsiteX0" fmla="*/ 0 w 3573780"/>
              <a:gd name="connsiteY0" fmla="*/ 2372360 h 2418080"/>
              <a:gd name="connsiteX1" fmla="*/ 0 w 3573780"/>
              <a:gd name="connsiteY1" fmla="*/ 1021080 h 2418080"/>
              <a:gd name="connsiteX2" fmla="*/ 3573780 w 3573780"/>
              <a:gd name="connsiteY2" fmla="*/ 0 h 2418080"/>
              <a:gd name="connsiteX3" fmla="*/ 3568700 w 3573780"/>
              <a:gd name="connsiteY3" fmla="*/ 2392680 h 2418080"/>
              <a:gd name="connsiteX4" fmla="*/ 0 w 3573780"/>
              <a:gd name="connsiteY4" fmla="*/ 2418080 h 2418080"/>
              <a:gd name="connsiteX5" fmla="*/ 0 w 3573780"/>
              <a:gd name="connsiteY5" fmla="*/ 2372360 h 241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3780" h="2418080">
                <a:moveTo>
                  <a:pt x="0" y="2372360"/>
                </a:moveTo>
                <a:lnTo>
                  <a:pt x="0" y="1021080"/>
                </a:lnTo>
                <a:lnTo>
                  <a:pt x="3573780" y="0"/>
                </a:lnTo>
                <a:cubicBezTo>
                  <a:pt x="3572087" y="797560"/>
                  <a:pt x="3570393" y="1595120"/>
                  <a:pt x="3568700" y="2392680"/>
                </a:cubicBezTo>
                <a:lnTo>
                  <a:pt x="0" y="2418080"/>
                </a:lnTo>
                <a:lnTo>
                  <a:pt x="0" y="237236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4" y="1592921"/>
            <a:ext cx="7553833"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2</a:t>
            </a:r>
            <a:endParaRPr lang="en-US" dirty="0"/>
          </a:p>
        </p:txBody>
      </p:sp>
      <p:sp>
        <p:nvSpPr>
          <p:cNvPr id="12"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2E0AD7B-150C-EB41-978F-26BBDF5F4223}"/>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1"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479449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dea Prinicpal_Gris">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7" name="Imagen 16"/>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403722187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dea principal. Piel">
    <p:bg>
      <p:bgRef idx="1001">
        <a:schemeClr val="bg2"/>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bg1"/>
                </a:solidFill>
              </a:defRPr>
            </a:lvl1pPr>
          </a:lstStyle>
          <a:p>
            <a:r>
              <a:rPr lang="es-ES" dirty="0"/>
              <a:t>Haga clic para un texto destacado o una idea principal</a:t>
            </a:r>
            <a:endParaRPr lang="en-US" dirty="0"/>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3897" rtl="0" eaLnBrk="1" fontAlgn="auto" latinLnBrk="0" hangingPunct="1">
              <a:lnSpc>
                <a:spcPct val="100000"/>
              </a:lnSpc>
              <a:spcBef>
                <a:spcPts val="0"/>
              </a:spcBef>
              <a:spcAft>
                <a:spcPts val="0"/>
              </a:spcAft>
              <a:buClrTx/>
              <a:buSzTx/>
              <a:buFontTx/>
              <a:buNone/>
              <a:tabLst/>
              <a:defRPr/>
            </a:pPr>
            <a:fld id="{A5078871-D93F-4D40-B540-DC74CFDF655C}" type="slidenum">
              <a:rPr kumimoji="0" lang="es-ES" sz="1066" b="0" i="0" u="none" strike="noStrike" kern="1200" cap="none" spc="0" normalizeH="0" baseline="0" noProof="0" smtClean="0">
                <a:ln>
                  <a:noFill/>
                </a:ln>
                <a:solidFill>
                  <a:srgbClr val="1A3B47"/>
                </a:solidFill>
                <a:effectLst/>
                <a:uLnTx/>
                <a:uFillTx/>
                <a:latin typeface="Soho Gothic Pro" panose="020B0503030504020204" pitchFamily="34" charset="77"/>
                <a:ea typeface="+mn-ea"/>
                <a:cs typeface="+mn-cs"/>
              </a:rPr>
              <a:pPr marL="0" marR="0" lvl="0" indent="0" algn="r" defTabSz="913897" rtl="0" eaLnBrk="1" fontAlgn="auto" latinLnBrk="0" hangingPunct="1">
                <a:lnSpc>
                  <a:spcPct val="100000"/>
                </a:lnSpc>
                <a:spcBef>
                  <a:spcPts val="0"/>
                </a:spcBef>
                <a:spcAft>
                  <a:spcPts val="0"/>
                </a:spcAft>
                <a:buClrTx/>
                <a:buSzTx/>
                <a:buFontTx/>
                <a:buNone/>
                <a:tabLst/>
                <a:defRPr/>
              </a:pPr>
              <a:t>‹#›</a:t>
            </a:fld>
            <a:endParaRPr kumimoji="0" lang="es-ES" sz="1066" b="0" i="0" u="none" strike="noStrike" kern="1200" cap="none" spc="0" normalizeH="0" baseline="0" noProof="0" dirty="0">
              <a:ln>
                <a:noFill/>
              </a:ln>
              <a:solidFill>
                <a:srgbClr val="1A3B47"/>
              </a:solidFill>
              <a:effectLst/>
              <a:uLnTx/>
              <a:uFillTx/>
              <a:latin typeface="Soho Gothic Pro" panose="020B0503030504020204" pitchFamily="34" charset="77"/>
              <a:ea typeface="+mn-ea"/>
              <a:cs typeface="+mn-cs"/>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7"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4164959678"/>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dea principal. Grafito">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253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7"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2" name="Imagen 11"/>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5" name="Imagen 14">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74964780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dea principal. Amarillo">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bg1"/>
                </a:solidFill>
              </a:defRPr>
            </a:lvl1pPr>
          </a:lstStyle>
          <a:p>
            <a:r>
              <a:rPr lang="es-ES" dirty="0"/>
              <a:t>Haga clic para un texto destacado o una idea principal</a:t>
            </a:r>
            <a:endParaRPr lang="en-US" dirty="0"/>
          </a:p>
        </p:txBody>
      </p:sp>
      <p:sp>
        <p:nvSpPr>
          <p:cNvPr id="14"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3897" rtl="0" eaLnBrk="1" fontAlgn="auto" latinLnBrk="0" hangingPunct="1">
              <a:lnSpc>
                <a:spcPct val="100000"/>
              </a:lnSpc>
              <a:spcBef>
                <a:spcPts val="0"/>
              </a:spcBef>
              <a:spcAft>
                <a:spcPts val="0"/>
              </a:spcAft>
              <a:buClrTx/>
              <a:buSzTx/>
              <a:buFontTx/>
              <a:buNone/>
              <a:tabLst/>
              <a:defRPr/>
            </a:pPr>
            <a:fld id="{A5078871-D93F-4D40-B540-DC74CFDF655C}" type="slidenum">
              <a:rPr kumimoji="0" lang="es-ES" sz="1066" b="0" i="0" u="none" strike="noStrike" kern="1200" cap="none" spc="0" normalizeH="0" baseline="0" noProof="0" smtClean="0">
                <a:ln>
                  <a:noFill/>
                </a:ln>
                <a:solidFill>
                  <a:srgbClr val="1A3B47"/>
                </a:solidFill>
                <a:effectLst/>
                <a:uLnTx/>
                <a:uFillTx/>
                <a:latin typeface="Soho Gothic Pro" panose="020B0503030504020204" pitchFamily="34" charset="77"/>
                <a:ea typeface="+mn-ea"/>
                <a:cs typeface="+mn-cs"/>
              </a:rPr>
              <a:pPr marL="0" marR="0" lvl="0" indent="0" algn="r" defTabSz="913897" rtl="0" eaLnBrk="1" fontAlgn="auto" latinLnBrk="0" hangingPunct="1">
                <a:lnSpc>
                  <a:spcPct val="100000"/>
                </a:lnSpc>
                <a:spcBef>
                  <a:spcPts val="0"/>
                </a:spcBef>
                <a:spcAft>
                  <a:spcPts val="0"/>
                </a:spcAft>
                <a:buClrTx/>
                <a:buSzTx/>
                <a:buFontTx/>
                <a:buNone/>
                <a:tabLst/>
                <a:defRPr/>
              </a:pPr>
              <a:t>‹#›</a:t>
            </a:fld>
            <a:endParaRPr kumimoji="0" lang="es-ES" sz="1066" b="0" i="0" u="none" strike="noStrike" kern="1200" cap="none" spc="0" normalizeH="0" baseline="0" noProof="0" dirty="0">
              <a:ln>
                <a:noFill/>
              </a:ln>
              <a:solidFill>
                <a:srgbClr val="1A3B47"/>
              </a:solidFill>
              <a:effectLst/>
              <a:uLnTx/>
              <a:uFillTx/>
              <a:latin typeface="Soho Gothic Pro" panose="020B0503030504020204" pitchFamily="34" charset="77"/>
              <a:ea typeface="+mn-ea"/>
              <a:cs typeface="+mn-cs"/>
            </a:endParaRPr>
          </a:p>
        </p:txBody>
      </p:sp>
      <p:pic>
        <p:nvPicPr>
          <p:cNvPr id="18" name="Imagen 17"/>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96267304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dea principal. Naranj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8"/>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158782627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dea principal. Ros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3797511390"/>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dea principal. Verde">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339132319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dea principal. Azul">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8"/>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4" name="Imagen 13"/>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pic>
        <p:nvPicPr>
          <p:cNvPr id="16" name="Imagen 15">
            <a:extLst>
              <a:ext uri="{FF2B5EF4-FFF2-40B4-BE49-F238E27FC236}">
                <a16:creationId xmlns:a16="http://schemas.microsoft.com/office/drawing/2014/main" id="{A3612F95-8251-5349-ABFE-8A62EF3295EE}"/>
              </a:ext>
            </a:extLst>
          </p:cNvPr>
          <p:cNvPicPr>
            <a:picLocks noChangeAspect="1"/>
          </p:cNvPicPr>
          <p:nvPr userDrawn="1"/>
        </p:nvPicPr>
        <p:blipFill>
          <a:blip r:embed="rId3"/>
          <a:stretch>
            <a:fillRect/>
          </a:stretch>
        </p:blipFill>
        <p:spPr>
          <a:xfrm>
            <a:off x="336001" y="6505495"/>
            <a:ext cx="859201" cy="170476"/>
          </a:xfrm>
          <a:prstGeom prst="rect">
            <a:avLst/>
          </a:prstGeom>
        </p:spPr>
      </p:pic>
    </p:spTree>
    <p:extLst>
      <p:ext uri="{BB962C8B-B14F-4D97-AF65-F5344CB8AC3E}">
        <p14:creationId xmlns:p14="http://schemas.microsoft.com/office/powerpoint/2010/main" val="263682330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ortada blanca">
    <p:spTree>
      <p:nvGrpSpPr>
        <p:cNvPr id="1" name=""/>
        <p:cNvGrpSpPr/>
        <p:nvPr/>
      </p:nvGrpSpPr>
      <p:grpSpPr>
        <a:xfrm>
          <a:off x="0" y="0"/>
          <a:ext cx="0" cy="0"/>
          <a:chOff x="0" y="0"/>
          <a:chExt cx="0" cy="0"/>
        </a:xfrm>
      </p:grpSpPr>
      <p:sp>
        <p:nvSpPr>
          <p:cNvPr id="10" name="Marcador de contenido 10">
            <a:extLst>
              <a:ext uri="{FF2B5EF4-FFF2-40B4-BE49-F238E27FC236}">
                <a16:creationId xmlns:a16="http://schemas.microsoft.com/office/drawing/2014/main" id="{B06D5AB3-85F3-6041-8CF2-938E10DAFE64}"/>
              </a:ext>
            </a:extLst>
          </p:cNvPr>
          <p:cNvSpPr>
            <a:spLocks noGrp="1"/>
          </p:cNvSpPr>
          <p:nvPr>
            <p:ph sz="quarter" idx="10" hasCustomPrompt="1"/>
          </p:nvPr>
        </p:nvSpPr>
        <p:spPr>
          <a:xfrm>
            <a:off x="336004" y="4414944"/>
            <a:ext cx="5651500" cy="290408"/>
          </a:xfrm>
          <a:prstGeom prst="rect">
            <a:avLst/>
          </a:prstGeom>
        </p:spPr>
        <p:txBody>
          <a:bodyPr lIns="0" tIns="0" rIns="0" bIns="0"/>
          <a:lstStyle>
            <a:lvl1pPr marL="0" indent="0">
              <a:buNone/>
              <a:defRPr sz="1800"/>
            </a:lvl1pPr>
          </a:lstStyle>
          <a:p>
            <a:r>
              <a:rPr lang="es-ES" dirty="0"/>
              <a:t>Editar el subtitulo de la presentación 
</a:t>
            </a: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2" y="2428697"/>
            <a:ext cx="6310745" cy="1648341"/>
          </a:xfrm>
          <a:prstGeom prst="rect">
            <a:avLst/>
          </a:prstGeom>
        </p:spPr>
        <p:txBody>
          <a:bodyPr vert="horz" lIns="0" tIns="0" rIns="0" bIns="0" rtlCol="0" anchor="t">
            <a:noAutofit/>
          </a:bodyPr>
          <a:lstStyle>
            <a:lvl1pPr>
              <a:defRPr sz="4400"/>
            </a:lvl1pPr>
          </a:lstStyle>
          <a:p>
            <a:r>
              <a:rPr lang="es-ES" dirty="0"/>
              <a:t>Haga clic para </a:t>
            </a:r>
            <a:br>
              <a:rPr lang="es-ES" dirty="0"/>
            </a:br>
            <a:r>
              <a:rPr lang="es-ES" dirty="0"/>
              <a:t>el título principal</a:t>
            </a:r>
            <a:endParaRPr lang="en-US" dirty="0"/>
          </a:p>
        </p:txBody>
      </p:sp>
      <p:sp>
        <p:nvSpPr>
          <p:cNvPr id="6" name="Marcador de contenido 10">
            <a:extLst>
              <a:ext uri="{FF2B5EF4-FFF2-40B4-BE49-F238E27FC236}">
                <a16:creationId xmlns:a16="http://schemas.microsoft.com/office/drawing/2014/main" id="{0ED2E0BC-0F09-B942-97D8-1F9D0BA0C15C}"/>
              </a:ext>
            </a:extLst>
          </p:cNvPr>
          <p:cNvSpPr>
            <a:spLocks noGrp="1"/>
          </p:cNvSpPr>
          <p:nvPr>
            <p:ph sz="quarter" idx="12" hasCustomPrompt="1"/>
          </p:nvPr>
        </p:nvSpPr>
        <p:spPr>
          <a:xfrm>
            <a:off x="336004" y="4853097"/>
            <a:ext cx="5651500" cy="199445"/>
          </a:xfrm>
          <a:prstGeom prst="rect">
            <a:avLst/>
          </a:prstGeom>
        </p:spPr>
        <p:txBody>
          <a:bodyPr lIns="0" tIns="0" rIns="0" bIns="0"/>
          <a:lstStyle>
            <a:lvl1pPr marL="0" indent="0">
              <a:buNone/>
              <a:defRPr sz="1600"/>
            </a:lvl1pPr>
          </a:lstStyle>
          <a:p>
            <a:r>
              <a:rPr lang="es-ES" dirty="0"/>
              <a:t>Lugar. 00.00.0000</a:t>
            </a:r>
          </a:p>
        </p:txBody>
      </p:sp>
      <p:sp>
        <p:nvSpPr>
          <p:cNvPr id="3" name="Marcador de posición de imagen 2">
            <a:extLst>
              <a:ext uri="{FF2B5EF4-FFF2-40B4-BE49-F238E27FC236}">
                <a16:creationId xmlns:a16="http://schemas.microsoft.com/office/drawing/2014/main" id="{915FE453-3A51-064C-9757-E79594281FF1}"/>
              </a:ext>
            </a:extLst>
          </p:cNvPr>
          <p:cNvSpPr>
            <a:spLocks noGrp="1"/>
          </p:cNvSpPr>
          <p:nvPr>
            <p:ph type="pic" sz="quarter" idx="13" hasCustomPrompt="1"/>
          </p:nvPr>
        </p:nvSpPr>
        <p:spPr>
          <a:xfrm>
            <a:off x="336000" y="986371"/>
            <a:ext cx="1799167" cy="639233"/>
          </a:xfrm>
          <a:prstGeom prst="rect">
            <a:avLst/>
          </a:prstGeom>
        </p:spPr>
        <p:txBody>
          <a:bodyPr anchor="ctr"/>
          <a:lstStyle>
            <a:lvl1pPr marL="0" indent="0" algn="ctr">
              <a:buNone/>
              <a:defRPr sz="1333"/>
            </a:lvl1pPr>
          </a:lstStyle>
          <a:p>
            <a:r>
              <a:rPr lang="es-ES" dirty="0"/>
              <a:t>Logo cliente</a:t>
            </a:r>
          </a:p>
        </p:txBody>
      </p:sp>
      <p:pic>
        <p:nvPicPr>
          <p:cNvPr id="7" name="Imagen 6">
            <a:extLst>
              <a:ext uri="{FF2B5EF4-FFF2-40B4-BE49-F238E27FC236}">
                <a16:creationId xmlns:a16="http://schemas.microsoft.com/office/drawing/2014/main" id="{DB9B7611-A75B-714A-9D2A-408948DB3B58}"/>
              </a:ext>
            </a:extLst>
          </p:cNvPr>
          <p:cNvPicPr>
            <a:picLocks noChangeAspect="1"/>
          </p:cNvPicPr>
          <p:nvPr userDrawn="1"/>
        </p:nvPicPr>
        <p:blipFill>
          <a:blip r:embed="rId2"/>
          <a:stretch>
            <a:fillRect/>
          </a:stretch>
        </p:blipFill>
        <p:spPr>
          <a:xfrm>
            <a:off x="8085668" y="6337302"/>
            <a:ext cx="1444604" cy="176283"/>
          </a:xfrm>
          <a:prstGeom prst="rect">
            <a:avLst/>
          </a:prstGeom>
        </p:spPr>
      </p:pic>
      <p:pic>
        <p:nvPicPr>
          <p:cNvPr id="9" name="Imagen 8">
            <a:extLst>
              <a:ext uri="{FF2B5EF4-FFF2-40B4-BE49-F238E27FC236}">
                <a16:creationId xmlns:a16="http://schemas.microsoft.com/office/drawing/2014/main" id="{57AA245C-134F-EB49-90BA-678E5983EABD}"/>
              </a:ext>
            </a:extLst>
          </p:cNvPr>
          <p:cNvPicPr>
            <a:picLocks noChangeAspect="1"/>
          </p:cNvPicPr>
          <p:nvPr userDrawn="1"/>
        </p:nvPicPr>
        <p:blipFill>
          <a:blip r:embed="rId3"/>
          <a:stretch>
            <a:fillRect/>
          </a:stretch>
        </p:blipFill>
        <p:spPr>
          <a:xfrm>
            <a:off x="385014" y="6118996"/>
            <a:ext cx="1795156" cy="356183"/>
          </a:xfrm>
          <a:prstGeom prst="rect">
            <a:avLst/>
          </a:prstGeom>
        </p:spPr>
      </p:pic>
      <p:grpSp>
        <p:nvGrpSpPr>
          <p:cNvPr id="11" name="Grupo 10">
            <a:extLst>
              <a:ext uri="{FF2B5EF4-FFF2-40B4-BE49-F238E27FC236}">
                <a16:creationId xmlns:a16="http://schemas.microsoft.com/office/drawing/2014/main" id="{72D46510-3BCB-3746-AD05-84A58DE8C86D}"/>
              </a:ext>
            </a:extLst>
          </p:cNvPr>
          <p:cNvGrpSpPr/>
          <p:nvPr userDrawn="1"/>
        </p:nvGrpSpPr>
        <p:grpSpPr>
          <a:xfrm>
            <a:off x="6846376" y="1346032"/>
            <a:ext cx="2093250" cy="3698006"/>
            <a:chOff x="4700634" y="1022350"/>
            <a:chExt cx="1569938" cy="2774950"/>
          </a:xfrm>
          <a:solidFill>
            <a:schemeClr val="accent2"/>
          </a:solidFill>
        </p:grpSpPr>
        <p:sp>
          <p:nvSpPr>
            <p:cNvPr id="12" name="Rectángulo 6">
              <a:extLst>
                <a:ext uri="{FF2B5EF4-FFF2-40B4-BE49-F238E27FC236}">
                  <a16:creationId xmlns:a16="http://schemas.microsoft.com/office/drawing/2014/main" id="{7B3603A7-D7F6-D447-AC7E-DCEDD18B5644}"/>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3" name="Rectángulo 12">
              <a:extLst>
                <a:ext uri="{FF2B5EF4-FFF2-40B4-BE49-F238E27FC236}">
                  <a16:creationId xmlns:a16="http://schemas.microsoft.com/office/drawing/2014/main" id="{DEF7F3DA-3318-B54A-A86E-1C0912576A14}"/>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4" name="Rectángulo 13">
              <a:extLst>
                <a:ext uri="{FF2B5EF4-FFF2-40B4-BE49-F238E27FC236}">
                  <a16:creationId xmlns:a16="http://schemas.microsoft.com/office/drawing/2014/main" id="{AF95EF0D-64BD-8C41-9271-7C7E67BA1752}"/>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5" name="Rectángulo 14">
              <a:extLst>
                <a:ext uri="{FF2B5EF4-FFF2-40B4-BE49-F238E27FC236}">
                  <a16:creationId xmlns:a16="http://schemas.microsoft.com/office/drawing/2014/main" id="{7C54F4E3-09F1-DA4F-AC1E-D94DC533F11F}"/>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grpSp>
        <p:nvGrpSpPr>
          <p:cNvPr id="16" name="Grupo 15">
            <a:extLst>
              <a:ext uri="{FF2B5EF4-FFF2-40B4-BE49-F238E27FC236}">
                <a16:creationId xmlns:a16="http://schemas.microsoft.com/office/drawing/2014/main" id="{EB2B45F2-8D32-A344-93BE-979FC74FCFB7}"/>
              </a:ext>
            </a:extLst>
          </p:cNvPr>
          <p:cNvGrpSpPr/>
          <p:nvPr userDrawn="1"/>
        </p:nvGrpSpPr>
        <p:grpSpPr>
          <a:xfrm>
            <a:off x="8154785" y="1346032"/>
            <a:ext cx="2093250" cy="3698006"/>
            <a:chOff x="4700634" y="1022350"/>
            <a:chExt cx="1569938" cy="2774950"/>
          </a:xfrm>
          <a:solidFill>
            <a:schemeClr val="tx2"/>
          </a:solidFill>
        </p:grpSpPr>
        <p:sp>
          <p:nvSpPr>
            <p:cNvPr id="17" name="Rectángulo 6">
              <a:extLst>
                <a:ext uri="{FF2B5EF4-FFF2-40B4-BE49-F238E27FC236}">
                  <a16:creationId xmlns:a16="http://schemas.microsoft.com/office/drawing/2014/main" id="{B5C53D1D-2BE8-DC4D-9686-EE7D25277B36}"/>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8" name="Rectángulo 17">
              <a:extLst>
                <a:ext uri="{FF2B5EF4-FFF2-40B4-BE49-F238E27FC236}">
                  <a16:creationId xmlns:a16="http://schemas.microsoft.com/office/drawing/2014/main" id="{F900BB0B-5327-5945-98EC-D80CC934A2A3}"/>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9" name="Rectángulo 18">
              <a:extLst>
                <a:ext uri="{FF2B5EF4-FFF2-40B4-BE49-F238E27FC236}">
                  <a16:creationId xmlns:a16="http://schemas.microsoft.com/office/drawing/2014/main" id="{B1DD8B18-64B5-4948-BB66-287B0484AF59}"/>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0" name="Rectángulo 19">
              <a:extLst>
                <a:ext uri="{FF2B5EF4-FFF2-40B4-BE49-F238E27FC236}">
                  <a16:creationId xmlns:a16="http://schemas.microsoft.com/office/drawing/2014/main" id="{D12A53A6-630E-7B4D-A7A5-8AA797881B4E}"/>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grpSp>
        <p:nvGrpSpPr>
          <p:cNvPr id="21" name="Grupo 20">
            <a:extLst>
              <a:ext uri="{FF2B5EF4-FFF2-40B4-BE49-F238E27FC236}">
                <a16:creationId xmlns:a16="http://schemas.microsoft.com/office/drawing/2014/main" id="{C733D58C-D2A1-9040-B07D-82C6EAEF6E32}"/>
              </a:ext>
            </a:extLst>
          </p:cNvPr>
          <p:cNvGrpSpPr/>
          <p:nvPr userDrawn="1"/>
        </p:nvGrpSpPr>
        <p:grpSpPr>
          <a:xfrm>
            <a:off x="9463196" y="1346032"/>
            <a:ext cx="2093250" cy="3698006"/>
            <a:chOff x="4700634" y="1022350"/>
            <a:chExt cx="1569938" cy="2774950"/>
          </a:xfrm>
          <a:solidFill>
            <a:schemeClr val="accent5"/>
          </a:solidFill>
        </p:grpSpPr>
        <p:sp>
          <p:nvSpPr>
            <p:cNvPr id="22" name="Rectángulo 6">
              <a:extLst>
                <a:ext uri="{FF2B5EF4-FFF2-40B4-BE49-F238E27FC236}">
                  <a16:creationId xmlns:a16="http://schemas.microsoft.com/office/drawing/2014/main" id="{D71BC356-ED41-B049-88E2-47DC0FA3C96B}"/>
                </a:ext>
              </a:extLst>
            </p:cNvPr>
            <p:cNvSpPr/>
            <p:nvPr userDrawn="1"/>
          </p:nvSpPr>
          <p:spPr>
            <a:xfrm>
              <a:off x="4707731" y="1022350"/>
              <a:ext cx="171450" cy="2774950"/>
            </a:xfrm>
            <a:custGeom>
              <a:avLst/>
              <a:gdLst>
                <a:gd name="connsiteX0" fmla="*/ 0 w 171450"/>
                <a:gd name="connsiteY0" fmla="*/ 0 h 2764631"/>
                <a:gd name="connsiteX1" fmla="*/ 171450 w 171450"/>
                <a:gd name="connsiteY1" fmla="*/ 0 h 2764631"/>
                <a:gd name="connsiteX2" fmla="*/ 171450 w 171450"/>
                <a:gd name="connsiteY2" fmla="*/ 2764631 h 2764631"/>
                <a:gd name="connsiteX3" fmla="*/ 0 w 171450"/>
                <a:gd name="connsiteY3" fmla="*/ 2764631 h 2764631"/>
                <a:gd name="connsiteX4" fmla="*/ 0 w 171450"/>
                <a:gd name="connsiteY4" fmla="*/ 0 h 2764631"/>
                <a:gd name="connsiteX0" fmla="*/ 0 w 171450"/>
                <a:gd name="connsiteY0" fmla="*/ 0 h 2764631"/>
                <a:gd name="connsiteX1" fmla="*/ 171450 w 171450"/>
                <a:gd name="connsiteY1" fmla="*/ 0 h 2764631"/>
                <a:gd name="connsiteX2" fmla="*/ 171450 w 171450"/>
                <a:gd name="connsiteY2" fmla="*/ 2707481 h 2764631"/>
                <a:gd name="connsiteX3" fmla="*/ 0 w 171450"/>
                <a:gd name="connsiteY3" fmla="*/ 2764631 h 2764631"/>
                <a:gd name="connsiteX4" fmla="*/ 0 w 171450"/>
                <a:gd name="connsiteY4" fmla="*/ 0 h 2764631"/>
                <a:gd name="connsiteX0" fmla="*/ 0 w 171450"/>
                <a:gd name="connsiteY0" fmla="*/ 0 h 2761456"/>
                <a:gd name="connsiteX1" fmla="*/ 171450 w 171450"/>
                <a:gd name="connsiteY1" fmla="*/ 0 h 2761456"/>
                <a:gd name="connsiteX2" fmla="*/ 171450 w 171450"/>
                <a:gd name="connsiteY2" fmla="*/ 2707481 h 2761456"/>
                <a:gd name="connsiteX3" fmla="*/ 0 w 171450"/>
                <a:gd name="connsiteY3" fmla="*/ 2761456 h 2761456"/>
                <a:gd name="connsiteX4" fmla="*/ 0 w 171450"/>
                <a:gd name="connsiteY4" fmla="*/ 0 h 2761456"/>
                <a:gd name="connsiteX0" fmla="*/ 0 w 171450"/>
                <a:gd name="connsiteY0" fmla="*/ 0 h 2761456"/>
                <a:gd name="connsiteX1" fmla="*/ 168275 w 171450"/>
                <a:gd name="connsiteY1" fmla="*/ 47393 h 2761456"/>
                <a:gd name="connsiteX2" fmla="*/ 171450 w 171450"/>
                <a:gd name="connsiteY2" fmla="*/ 2707481 h 2761456"/>
                <a:gd name="connsiteX3" fmla="*/ 0 w 171450"/>
                <a:gd name="connsiteY3" fmla="*/ 2761456 h 2761456"/>
                <a:gd name="connsiteX4" fmla="*/ 0 w 171450"/>
                <a:gd name="connsiteY4" fmla="*/ 0 h 276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761456">
                  <a:moveTo>
                    <a:pt x="0" y="0"/>
                  </a:moveTo>
                  <a:lnTo>
                    <a:pt x="168275" y="47393"/>
                  </a:lnTo>
                  <a:cubicBezTo>
                    <a:pt x="169333" y="934089"/>
                    <a:pt x="170392" y="1820785"/>
                    <a:pt x="171450" y="2707481"/>
                  </a:cubicBezTo>
                  <a:lnTo>
                    <a:pt x="0" y="276145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3" name="Rectángulo 22">
              <a:extLst>
                <a:ext uri="{FF2B5EF4-FFF2-40B4-BE49-F238E27FC236}">
                  <a16:creationId xmlns:a16="http://schemas.microsoft.com/office/drawing/2014/main" id="{4A4DF583-F789-A147-928A-81BDEA644EAF}"/>
                </a:ext>
              </a:extLst>
            </p:cNvPr>
            <p:cNvSpPr/>
            <p:nvPr userDrawn="1"/>
          </p:nvSpPr>
          <p:spPr>
            <a:xfrm>
              <a:off x="6096000" y="1470024"/>
              <a:ext cx="172800" cy="1879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4" name="Rectángulo 23">
              <a:extLst>
                <a:ext uri="{FF2B5EF4-FFF2-40B4-BE49-F238E27FC236}">
                  <a16:creationId xmlns:a16="http://schemas.microsoft.com/office/drawing/2014/main" id="{BD340412-0579-1344-9B6D-DEF4DEE4960D}"/>
                </a:ext>
              </a:extLst>
            </p:cNvPr>
            <p:cNvSpPr/>
            <p:nvPr userDrawn="1"/>
          </p:nvSpPr>
          <p:spPr>
            <a:xfrm rot="6360000">
              <a:off x="5398802" y="549962"/>
              <a:ext cx="172800" cy="1569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25" name="Rectángulo 24">
              <a:extLst>
                <a:ext uri="{FF2B5EF4-FFF2-40B4-BE49-F238E27FC236}">
                  <a16:creationId xmlns:a16="http://schemas.microsoft.com/office/drawing/2014/main" id="{44E55E4B-0109-E64B-A511-0CD7799B8CF6}"/>
                </a:ext>
              </a:extLst>
            </p:cNvPr>
            <p:cNvSpPr/>
            <p:nvPr userDrawn="1"/>
          </p:nvSpPr>
          <p:spPr>
            <a:xfrm rot="4440000">
              <a:off x="5430331" y="2717021"/>
              <a:ext cx="172800" cy="15076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Tree>
    <p:extLst>
      <p:ext uri="{BB962C8B-B14F-4D97-AF65-F5344CB8AC3E}">
        <p14:creationId xmlns:p14="http://schemas.microsoft.com/office/powerpoint/2010/main" val="1676536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dea principal. Morado">
    <p:bg>
      <p:bgRef idx="1001">
        <a:schemeClr val="bg2"/>
      </p:bgRef>
    </p:bg>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extLst>
              <p:ext uri="{D42A27DB-BD31-4B8C-83A1-F6EECF244321}">
                <p14:modId xmlns:p14="http://schemas.microsoft.com/office/powerpoint/2010/main" val="3393252540"/>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4408"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3" name="Rectángulo 2"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2665" b="0" i="0" baseline="0" dirty="0">
              <a:latin typeface="Playfair Display" panose="00000500000000000000"/>
              <a:ea typeface="+mj-ea"/>
              <a:cs typeface="+mj-cs"/>
              <a:sym typeface="Playfair Display" panose="00000500000000000000"/>
            </a:endParaRPr>
          </a:p>
        </p:txBody>
      </p:sp>
      <p:sp>
        <p:nvSpPr>
          <p:cNvPr id="2" name="Rectángulo 1">
            <a:extLst>
              <a:ext uri="{FF2B5EF4-FFF2-40B4-BE49-F238E27FC236}">
                <a16:creationId xmlns:a16="http://schemas.microsoft.com/office/drawing/2014/main" id="{810E9B03-F7C3-9F47-9D4A-723840648AC5}"/>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pic>
        <p:nvPicPr>
          <p:cNvPr id="19" name="Imagen 18">
            <a:extLst>
              <a:ext uri="{FF2B5EF4-FFF2-40B4-BE49-F238E27FC236}">
                <a16:creationId xmlns:a16="http://schemas.microsoft.com/office/drawing/2014/main" id="{A3612F95-8251-5349-ABFE-8A62EF3295EE}"/>
              </a:ext>
            </a:extLst>
          </p:cNvPr>
          <p:cNvPicPr>
            <a:picLocks noChangeAspect="1"/>
          </p:cNvPicPr>
          <p:nvPr userDrawn="1"/>
        </p:nvPicPr>
        <p:blipFill>
          <a:blip r:embed="rId7"/>
          <a:stretch>
            <a:fillRect/>
          </a:stretch>
        </p:blipFill>
        <p:spPr>
          <a:xfrm>
            <a:off x="336001" y="6505495"/>
            <a:ext cx="859201" cy="170476"/>
          </a:xfrm>
          <a:prstGeom prst="rect">
            <a:avLst/>
          </a:prstGeom>
        </p:spPr>
      </p:pic>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83670" y="716494"/>
            <a:ext cx="9475766" cy="5269827"/>
          </a:xfrm>
          <a:prstGeom prst="rect">
            <a:avLst/>
          </a:prstGeom>
        </p:spPr>
        <p:txBody>
          <a:bodyPr vert="horz" lIns="0" tIns="0" rIns="0" bIns="0" rtlCol="0" anchor="t">
            <a:noAutofit/>
          </a:bodyPr>
          <a:lstStyle>
            <a:lvl1pPr>
              <a:defRPr sz="3198">
                <a:solidFill>
                  <a:schemeClr val="tx1"/>
                </a:solidFill>
              </a:defRPr>
            </a:lvl1pPr>
          </a:lstStyle>
          <a:p>
            <a:r>
              <a:rPr lang="es-ES" dirty="0"/>
              <a:t>Haga clic para un texto destacado o una idea principal</a:t>
            </a:r>
            <a:endParaRPr lang="en-US" dirty="0"/>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6" name="Imagen 15"/>
          <p:cNvPicPr>
            <a:picLocks noChangeAspect="1"/>
          </p:cNvPicPr>
          <p:nvPr userDrawn="1"/>
        </p:nvPicPr>
        <p:blipFill>
          <a:blip r:embed="rId8">
            <a:lum bright="100000" contrast="-70000"/>
          </a:blip>
          <a:stretch>
            <a:fillRect/>
          </a:stretch>
        </p:blipFill>
        <p:spPr>
          <a:xfrm>
            <a:off x="8887258" y="6540533"/>
            <a:ext cx="1145182" cy="248840"/>
          </a:xfrm>
          <a:prstGeom prst="rect">
            <a:avLst/>
          </a:prstGeom>
        </p:spPr>
      </p:pic>
    </p:spTree>
    <p:extLst>
      <p:ext uri="{BB962C8B-B14F-4D97-AF65-F5344CB8AC3E}">
        <p14:creationId xmlns:p14="http://schemas.microsoft.com/office/powerpoint/2010/main" val="1275121332"/>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aranj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1623716723"/>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6455"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31635859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aranj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08689"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4035505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marillo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2"/>
            </p:custDataLst>
            <p:extLst>
              <p:ext uri="{D42A27DB-BD31-4B8C-83A1-F6EECF244321}">
                <p14:modId xmlns:p14="http://schemas.microsoft.com/office/powerpoint/2010/main" val="2527738736"/>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5431"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10" name="Rectángulo 9"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5999" y="649095"/>
            <a:ext cx="11521567"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336001" y="357000"/>
            <a:ext cx="11521566"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15" name="Grupo 14"/>
          <p:cNvGrpSpPr/>
          <p:nvPr userDrawn="1"/>
        </p:nvGrpSpPr>
        <p:grpSpPr>
          <a:xfrm>
            <a:off x="10328936" y="6242390"/>
            <a:ext cx="1871531" cy="642611"/>
            <a:chOff x="8064500" y="4790414"/>
            <a:chExt cx="1083150" cy="371911"/>
          </a:xfrm>
        </p:grpSpPr>
        <p:sp>
          <p:nvSpPr>
            <p:cNvPr id="16" name="Forma libre 15">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8" name="Imagen 17"/>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9"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20"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2286162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marillo sin endoso">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07665" name="Diapositiva de think-cell" r:id="rId5" imgW="270" imgH="270" progId="TCLayout.ActiveDocument.1">
                  <p:embed/>
                </p:oleObj>
              </mc:Choice>
              <mc:Fallback>
                <p:oleObj name="Diapositiva de think-cell" r:id="rId5" imgW="270" imgH="270" progId="TCLayout.ActiveDocument.1">
                  <p:embed/>
                  <p:pic>
                    <p:nvPicPr>
                      <p:cNvPr id="11" name="Objeto 10"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10" name="Rectángulo 9"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5999" y="649095"/>
            <a:ext cx="11521567"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336001" y="357000"/>
            <a:ext cx="11521566"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15" name="Grupo 14"/>
          <p:cNvGrpSpPr/>
          <p:nvPr userDrawn="1"/>
        </p:nvGrpSpPr>
        <p:grpSpPr>
          <a:xfrm>
            <a:off x="10328936" y="6242390"/>
            <a:ext cx="1871531" cy="642611"/>
            <a:chOff x="8064500" y="4790414"/>
            <a:chExt cx="1083150" cy="371911"/>
          </a:xfrm>
        </p:grpSpPr>
        <p:sp>
          <p:nvSpPr>
            <p:cNvPr id="16" name="Forma libre 15">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17"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20"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11064617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os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389088129"/>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7479"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11139203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os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0737"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35777861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de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3729375130"/>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8503"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13141118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de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1761"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6" name="Grupo 5"/>
          <p:cNvGrpSpPr/>
          <p:nvPr userDrawn="1"/>
        </p:nvGrpSpPr>
        <p:grpSpPr>
          <a:xfrm>
            <a:off x="10328936" y="6242390"/>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21063212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zul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609400719"/>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9527"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400823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ce">
    <p:bg>
      <p:bgRef idx="1001">
        <a:schemeClr val="bg2"/>
      </p:bgRef>
    </p:bg>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336000" y="645587"/>
            <a:ext cx="11017800" cy="863601"/>
          </a:xfrm>
          <a:prstGeom prst="rect">
            <a:avLst/>
          </a:prstGeom>
        </p:spPr>
        <p:txBody>
          <a:bodyPr lIns="0" tIns="0" rIns="0" bIns="0"/>
          <a:lstStyle>
            <a:lvl1pPr>
              <a:defRPr sz="2798"/>
            </a:lvl1pPr>
          </a:lstStyle>
          <a:p>
            <a:r>
              <a:rPr lang="es-ES" dirty="0"/>
              <a:t>Índice</a:t>
            </a:r>
          </a:p>
        </p:txBody>
      </p:sp>
      <p:sp>
        <p:nvSpPr>
          <p:cNvPr id="4" name="Forma libre 3">
            <a:extLst>
              <a:ext uri="{FF2B5EF4-FFF2-40B4-BE49-F238E27FC236}">
                <a16:creationId xmlns:a16="http://schemas.microsoft.com/office/drawing/2014/main" id="{F6C55DCE-A9B0-2243-80CD-2F30EC5EF5A4}"/>
              </a:ext>
            </a:extLst>
          </p:cNvPr>
          <p:cNvSpPr/>
          <p:nvPr userDrawn="1"/>
        </p:nvSpPr>
        <p:spPr>
          <a:xfrm>
            <a:off x="4328250" y="2232949"/>
            <a:ext cx="7939453" cy="475759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1004426 w 3575725"/>
              <a:gd name="connsiteY4" fmla="*/ 3134611 h 3139345"/>
              <a:gd name="connsiteX5" fmla="*/ 0 w 3575725"/>
              <a:gd name="connsiteY5" fmla="*/ 2126285 h 3139345"/>
              <a:gd name="connsiteX0" fmla="*/ 0 w 3575725"/>
              <a:gd name="connsiteY0" fmla="*/ 2126285 h 3139345"/>
              <a:gd name="connsiteX1" fmla="*/ 1945 w 3575725"/>
              <a:gd name="connsiteY1" fmla="*/ 1021080 h 3139345"/>
              <a:gd name="connsiteX2" fmla="*/ 3575725 w 3575725"/>
              <a:gd name="connsiteY2" fmla="*/ 0 h 3139345"/>
              <a:gd name="connsiteX3" fmla="*/ 3570991 w 3575725"/>
              <a:gd name="connsiteY3" fmla="*/ 3139345 h 3139345"/>
              <a:gd name="connsiteX4" fmla="*/ 2606583 w 3575725"/>
              <a:gd name="connsiteY4" fmla="*/ 2141725 h 3139345"/>
              <a:gd name="connsiteX5" fmla="*/ 0 w 3575725"/>
              <a:gd name="connsiteY5" fmla="*/ 2126285 h 3139345"/>
              <a:gd name="connsiteX0" fmla="*/ 0 w 3575725"/>
              <a:gd name="connsiteY0" fmla="*/ 2126285 h 2142697"/>
              <a:gd name="connsiteX1" fmla="*/ 1945 w 3575725"/>
              <a:gd name="connsiteY1" fmla="*/ 1021080 h 2142697"/>
              <a:gd name="connsiteX2" fmla="*/ 3575725 w 3575725"/>
              <a:gd name="connsiteY2" fmla="*/ 0 h 2142697"/>
              <a:gd name="connsiteX3" fmla="*/ 3574752 w 3575725"/>
              <a:gd name="connsiteY3" fmla="*/ 2142697 h 2142697"/>
              <a:gd name="connsiteX4" fmla="*/ 2606583 w 3575725"/>
              <a:gd name="connsiteY4" fmla="*/ 2141725 h 2142697"/>
              <a:gd name="connsiteX5" fmla="*/ 0 w 3575725"/>
              <a:gd name="connsiteY5" fmla="*/ 2126285 h 214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5725" h="2142697">
                <a:moveTo>
                  <a:pt x="0" y="2126285"/>
                </a:moveTo>
                <a:cubicBezTo>
                  <a:pt x="3156" y="1423160"/>
                  <a:pt x="-1211" y="1724205"/>
                  <a:pt x="1945" y="1021080"/>
                </a:cubicBezTo>
                <a:lnTo>
                  <a:pt x="3575725" y="0"/>
                </a:lnTo>
                <a:cubicBezTo>
                  <a:pt x="3575401" y="714232"/>
                  <a:pt x="3575076" y="1428465"/>
                  <a:pt x="3574752" y="2142697"/>
                </a:cubicBezTo>
                <a:lnTo>
                  <a:pt x="2606583" y="2141725"/>
                </a:lnTo>
                <a:lnTo>
                  <a:pt x="0" y="212628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Forma libre 4">
            <a:extLst>
              <a:ext uri="{FF2B5EF4-FFF2-40B4-BE49-F238E27FC236}">
                <a16:creationId xmlns:a16="http://schemas.microsoft.com/office/drawing/2014/main" id="{00D88BD8-9E72-844D-A3E4-A145CC1FC878}"/>
              </a:ext>
            </a:extLst>
          </p:cNvPr>
          <p:cNvSpPr/>
          <p:nvPr userDrawn="1"/>
        </p:nvSpPr>
        <p:spPr>
          <a:xfrm>
            <a:off x="2796363" y="894269"/>
            <a:ext cx="7956155" cy="6096272"/>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2736231 h 3139345"/>
              <a:gd name="connsiteX0" fmla="*/ 0 w 3583247"/>
              <a:gd name="connsiteY0" fmla="*/ 2736231 h 3139345"/>
              <a:gd name="connsiteX1" fmla="*/ 9467 w 3583247"/>
              <a:gd name="connsiteY1" fmla="*/ 1021080 h 3139345"/>
              <a:gd name="connsiteX2" fmla="*/ 3583247 w 3583247"/>
              <a:gd name="connsiteY2" fmla="*/ 0 h 3139345"/>
              <a:gd name="connsiteX3" fmla="*/ 3578513 w 3583247"/>
              <a:gd name="connsiteY3" fmla="*/ 3139345 h 3139345"/>
              <a:gd name="connsiteX4" fmla="*/ 1448410 w 3583247"/>
              <a:gd name="connsiteY4" fmla="*/ 2740388 h 3139345"/>
              <a:gd name="connsiteX5" fmla="*/ 0 w 3583247"/>
              <a:gd name="connsiteY5" fmla="*/ 2736231 h 3139345"/>
              <a:gd name="connsiteX0" fmla="*/ 0 w 3583247"/>
              <a:gd name="connsiteY0" fmla="*/ 2736231 h 2740388"/>
              <a:gd name="connsiteX1" fmla="*/ 9467 w 3583247"/>
              <a:gd name="connsiteY1" fmla="*/ 1021080 h 2740388"/>
              <a:gd name="connsiteX2" fmla="*/ 3583247 w 3583247"/>
              <a:gd name="connsiteY2" fmla="*/ 0 h 2740388"/>
              <a:gd name="connsiteX3" fmla="*/ 3557394 w 3583247"/>
              <a:gd name="connsiteY3" fmla="*/ 2738082 h 2740388"/>
              <a:gd name="connsiteX4" fmla="*/ 1448410 w 3583247"/>
              <a:gd name="connsiteY4" fmla="*/ 2740388 h 2740388"/>
              <a:gd name="connsiteX5" fmla="*/ 0 w 3583247"/>
              <a:gd name="connsiteY5" fmla="*/ 2736231 h 2740388"/>
              <a:gd name="connsiteX0" fmla="*/ 0 w 3583247"/>
              <a:gd name="connsiteY0" fmla="*/ 2736231 h 2745604"/>
              <a:gd name="connsiteX1" fmla="*/ 9467 w 3583247"/>
              <a:gd name="connsiteY1" fmla="*/ 1021080 h 2745604"/>
              <a:gd name="connsiteX2" fmla="*/ 3583247 w 3583247"/>
              <a:gd name="connsiteY2" fmla="*/ 0 h 2745604"/>
              <a:gd name="connsiteX3" fmla="*/ 3579960 w 3583247"/>
              <a:gd name="connsiteY3" fmla="*/ 2745604 h 2745604"/>
              <a:gd name="connsiteX4" fmla="*/ 1448410 w 3583247"/>
              <a:gd name="connsiteY4" fmla="*/ 2740388 h 2745604"/>
              <a:gd name="connsiteX5" fmla="*/ 0 w 3583247"/>
              <a:gd name="connsiteY5" fmla="*/ 2736231 h 274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2745604">
                <a:moveTo>
                  <a:pt x="0" y="2736231"/>
                </a:moveTo>
                <a:cubicBezTo>
                  <a:pt x="3156" y="2033106"/>
                  <a:pt x="6311" y="1724205"/>
                  <a:pt x="9467" y="1021080"/>
                </a:cubicBezTo>
                <a:lnTo>
                  <a:pt x="3583247" y="0"/>
                </a:lnTo>
                <a:cubicBezTo>
                  <a:pt x="3582151" y="915201"/>
                  <a:pt x="3581056" y="1830403"/>
                  <a:pt x="3579960" y="2745604"/>
                </a:cubicBezTo>
                <a:lnTo>
                  <a:pt x="1448410" y="2740388"/>
                </a:lnTo>
                <a:lnTo>
                  <a:pt x="0" y="273623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6" name="Forma libre 5">
            <a:extLst>
              <a:ext uri="{FF2B5EF4-FFF2-40B4-BE49-F238E27FC236}">
                <a16:creationId xmlns:a16="http://schemas.microsoft.com/office/drawing/2014/main" id="{95D2642E-B667-424F-952B-3431D2440BB5}"/>
              </a:ext>
            </a:extLst>
          </p:cNvPr>
          <p:cNvSpPr/>
          <p:nvPr userDrawn="1"/>
        </p:nvSpPr>
        <p:spPr>
          <a:xfrm>
            <a:off x="-92286" y="20016"/>
            <a:ext cx="8259460" cy="6970525"/>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5090160 h 5151120"/>
              <a:gd name="connsiteX0" fmla="*/ 15240 w 3589020"/>
              <a:gd name="connsiteY0" fmla="*/ 3040516 h 5151120"/>
              <a:gd name="connsiteX1" fmla="*/ 15240 w 3589020"/>
              <a:gd name="connsiteY1" fmla="*/ 1021080 h 5151120"/>
              <a:gd name="connsiteX2" fmla="*/ 3589020 w 3589020"/>
              <a:gd name="connsiteY2" fmla="*/ 0 h 5151120"/>
              <a:gd name="connsiteX3" fmla="*/ 3589020 w 3589020"/>
              <a:gd name="connsiteY3" fmla="*/ 3106210 h 5151120"/>
              <a:gd name="connsiteX4" fmla="*/ 0 w 3589020"/>
              <a:gd name="connsiteY4" fmla="*/ 5151120 h 5151120"/>
              <a:gd name="connsiteX5" fmla="*/ 15240 w 3589020"/>
              <a:gd name="connsiteY5" fmla="*/ 3040516 h 5151120"/>
              <a:gd name="connsiteX0" fmla="*/ 0 w 3573780"/>
              <a:gd name="connsiteY0" fmla="*/ 3040516 h 3106210"/>
              <a:gd name="connsiteX1" fmla="*/ 0 w 3573780"/>
              <a:gd name="connsiteY1" fmla="*/ 1021080 h 3106210"/>
              <a:gd name="connsiteX2" fmla="*/ 3573780 w 3573780"/>
              <a:gd name="connsiteY2" fmla="*/ 0 h 3106210"/>
              <a:gd name="connsiteX3" fmla="*/ 3573780 w 3573780"/>
              <a:gd name="connsiteY3" fmla="*/ 3106210 h 3106210"/>
              <a:gd name="connsiteX4" fmla="*/ 955145 w 3573780"/>
              <a:gd name="connsiteY4" fmla="*/ 3068341 h 3106210"/>
              <a:gd name="connsiteX5" fmla="*/ 0 w 3573780"/>
              <a:gd name="connsiteY5" fmla="*/ 3040516 h 3106210"/>
              <a:gd name="connsiteX0" fmla="*/ 0 w 3583247"/>
              <a:gd name="connsiteY0" fmla="*/ 3130454 h 3130454"/>
              <a:gd name="connsiteX1" fmla="*/ 9467 w 3583247"/>
              <a:gd name="connsiteY1" fmla="*/ 1021080 h 3130454"/>
              <a:gd name="connsiteX2" fmla="*/ 3583247 w 3583247"/>
              <a:gd name="connsiteY2" fmla="*/ 0 h 3130454"/>
              <a:gd name="connsiteX3" fmla="*/ 3583247 w 3583247"/>
              <a:gd name="connsiteY3" fmla="*/ 3106210 h 3130454"/>
              <a:gd name="connsiteX4" fmla="*/ 964612 w 3583247"/>
              <a:gd name="connsiteY4" fmla="*/ 3068341 h 3130454"/>
              <a:gd name="connsiteX5" fmla="*/ 0 w 3583247"/>
              <a:gd name="connsiteY5" fmla="*/ 3130454 h 3130454"/>
              <a:gd name="connsiteX0" fmla="*/ 0 w 3583247"/>
              <a:gd name="connsiteY0" fmla="*/ 3130454 h 3134611"/>
              <a:gd name="connsiteX1" fmla="*/ 9467 w 3583247"/>
              <a:gd name="connsiteY1" fmla="*/ 1021080 h 3134611"/>
              <a:gd name="connsiteX2" fmla="*/ 3583247 w 3583247"/>
              <a:gd name="connsiteY2" fmla="*/ 0 h 3134611"/>
              <a:gd name="connsiteX3" fmla="*/ 3583247 w 3583247"/>
              <a:gd name="connsiteY3" fmla="*/ 3106210 h 3134611"/>
              <a:gd name="connsiteX4" fmla="*/ 1011948 w 3583247"/>
              <a:gd name="connsiteY4" fmla="*/ 3134611 h 3134611"/>
              <a:gd name="connsiteX5" fmla="*/ 0 w 3583247"/>
              <a:gd name="connsiteY5" fmla="*/ 3130454 h 3134611"/>
              <a:gd name="connsiteX0" fmla="*/ 0 w 3583247"/>
              <a:gd name="connsiteY0" fmla="*/ 3130454 h 3139345"/>
              <a:gd name="connsiteX1" fmla="*/ 9467 w 3583247"/>
              <a:gd name="connsiteY1" fmla="*/ 1021080 h 3139345"/>
              <a:gd name="connsiteX2" fmla="*/ 3583247 w 3583247"/>
              <a:gd name="connsiteY2" fmla="*/ 0 h 3139345"/>
              <a:gd name="connsiteX3" fmla="*/ 3578513 w 3583247"/>
              <a:gd name="connsiteY3" fmla="*/ 3139345 h 3139345"/>
              <a:gd name="connsiteX4" fmla="*/ 1011948 w 3583247"/>
              <a:gd name="connsiteY4" fmla="*/ 3134611 h 3139345"/>
              <a:gd name="connsiteX5" fmla="*/ 0 w 3583247"/>
              <a:gd name="connsiteY5" fmla="*/ 3130454 h 31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3247" h="3139345">
                <a:moveTo>
                  <a:pt x="0" y="3130454"/>
                </a:moveTo>
                <a:cubicBezTo>
                  <a:pt x="3156" y="2427329"/>
                  <a:pt x="6311" y="1724205"/>
                  <a:pt x="9467" y="1021080"/>
                </a:cubicBezTo>
                <a:lnTo>
                  <a:pt x="3583247" y="0"/>
                </a:lnTo>
                <a:lnTo>
                  <a:pt x="3578513" y="3139345"/>
                </a:lnTo>
                <a:lnTo>
                  <a:pt x="1011948" y="3134611"/>
                </a:lnTo>
                <a:lnTo>
                  <a:pt x="0" y="31304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9" name="Imagen 8"/>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3" name="Marcador de texto 2"/>
          <p:cNvSpPr>
            <a:spLocks noGrp="1"/>
          </p:cNvSpPr>
          <p:nvPr>
            <p:ph type="body" sz="quarter" idx="10" hasCustomPrompt="1"/>
          </p:nvPr>
        </p:nvSpPr>
        <p:spPr>
          <a:xfrm>
            <a:off x="336000" y="2444755"/>
            <a:ext cx="5760000" cy="3577167"/>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Capítulo</a:t>
            </a:r>
          </a:p>
          <a:p>
            <a:pPr lvl="0"/>
            <a:endParaRPr lang="es-ES" dirty="0"/>
          </a:p>
          <a:p>
            <a:pPr lvl="0"/>
            <a:endParaRPr lang="es-ES" dirty="0"/>
          </a:p>
        </p:txBody>
      </p:sp>
      <p:sp>
        <p:nvSpPr>
          <p:cNvPr id="10"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2875111320"/>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zul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2785"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1067145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la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ext uri="{D42A27DB-BD31-4B8C-83A1-F6EECF244321}">
                <p14:modId xmlns:p14="http://schemas.microsoft.com/office/powerpoint/2010/main" val="2302892558"/>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55442"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pic>
        <p:nvPicPr>
          <p:cNvPr id="11" name="Imagen 10"/>
          <p:cNvPicPr>
            <a:picLocks noChangeAspect="1"/>
          </p:cNvPicPr>
          <p:nvPr userDrawn="1"/>
        </p:nvPicPr>
        <p:blipFill>
          <a:blip r:embed="rId7">
            <a:lum/>
          </a:blip>
          <a:stretch>
            <a:fillRect/>
          </a:stretch>
        </p:blipFill>
        <p:spPr>
          <a:xfrm>
            <a:off x="8887258" y="6540533"/>
            <a:ext cx="1145182"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30410259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la sin endos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113809"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6"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8"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grpSp>
        <p:nvGrpSpPr>
          <p:cNvPr id="7" name="Grupo 6"/>
          <p:cNvGrpSpPr/>
          <p:nvPr userDrawn="1"/>
        </p:nvGrpSpPr>
        <p:grpSpPr>
          <a:xfrm>
            <a:off x="10328936" y="6242390"/>
            <a:ext cx="1871531" cy="642611"/>
            <a:chOff x="8064500" y="4790414"/>
            <a:chExt cx="1083150" cy="371911"/>
          </a:xfrm>
        </p:grpSpPr>
        <p:sp>
          <p:nvSpPr>
            <p:cNvPr id="9" name="Forma libre 8">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7"/>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gr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spTree>
    <p:extLst>
      <p:ext uri="{BB962C8B-B14F-4D97-AF65-F5344CB8AC3E}">
        <p14:creationId xmlns:p14="http://schemas.microsoft.com/office/powerpoint/2010/main" val="31569224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in nada">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extLst>
              <p:ext uri="{D42A27DB-BD31-4B8C-83A1-F6EECF244321}">
                <p14:modId xmlns:p14="http://schemas.microsoft.com/office/powerpoint/2010/main" val="2113488895"/>
              </p:ext>
            </p:extLst>
          </p:nvPr>
        </p:nvGraphicFramePr>
        <p:xfrm>
          <a:off x="2117" y="2121"/>
          <a:ext cx="2117" cy="2117"/>
        </p:xfrm>
        <a:graphic>
          <a:graphicData uri="http://schemas.openxmlformats.org/presentationml/2006/ole">
            <mc:AlternateContent xmlns:mc="http://schemas.openxmlformats.org/markup-compatibility/2006">
              <mc:Choice xmlns:v="urn:schemas-microsoft-com:vml" Requires="v">
                <p:oleObj spid="_x0000_s58514" name="Diapositiva de think-cell" r:id="rId5" imgW="270" imgH="270" progId="TCLayout.ActiveDocument.1">
                  <p:embed/>
                </p:oleObj>
              </mc:Choice>
              <mc:Fallback>
                <p:oleObj name="Diapositiva de think-cell" r:id="rId5" imgW="270" imgH="270" progId="TCLayout.ActiveDocument.1">
                  <p:embed/>
                  <p:pic>
                    <p:nvPicPr>
                      <p:cNvPr id="0" name=""/>
                      <p:cNvPicPr/>
                      <p:nvPr/>
                    </p:nvPicPr>
                    <p:blipFill>
                      <a:blip r:embed="rId6"/>
                      <a:stretch>
                        <a:fillRect/>
                      </a:stretch>
                    </p:blipFill>
                    <p:spPr>
                      <a:xfrm>
                        <a:off x="2117" y="2121"/>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2"/>
            <a:ext cx="211666"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2665" b="0" i="0" baseline="0" dirty="0">
              <a:latin typeface="Playfair Display" panose="00000500000000000000" pitchFamily="2" charset="0"/>
              <a:ea typeface="+mj-ea"/>
              <a:cs typeface="+mj-cs"/>
              <a:sym typeface="Playfair Display" panose="00000500000000000000" pitchFamily="2" charset="0"/>
            </a:endParaRPr>
          </a:p>
        </p:txBody>
      </p:sp>
      <p:sp>
        <p:nvSpPr>
          <p:cNvPr id="5"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5"/>
            <a:ext cx="11519451" cy="919343"/>
          </a:xfrm>
          <a:prstGeom prst="rect">
            <a:avLst/>
          </a:prstGeom>
        </p:spPr>
        <p:txBody>
          <a:bodyPr vert="horz" lIns="0" tIns="0" rIns="0" bIns="0" rtlCol="0" anchor="t">
            <a:noAutofit/>
          </a:bodyPr>
          <a:lstStyle>
            <a:lvl1pPr>
              <a:defRPr sz="2400"/>
            </a:lvl1pPr>
          </a:lstStyle>
          <a:p>
            <a:r>
              <a:rPr lang="es-ES" dirty="0"/>
              <a:t>Haga clic para modificar el título de esta página, cuentas con dos líneas para títulos extensos</a:t>
            </a:r>
            <a:endParaRPr lang="en-US" dirty="0"/>
          </a:p>
        </p:txBody>
      </p:sp>
      <p:sp>
        <p:nvSpPr>
          <p:cNvPr id="6"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00"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4825"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n-US"/>
              <a:t>Edit Master text styles</a:t>
            </a:r>
          </a:p>
        </p:txBody>
      </p:sp>
    </p:spTree>
    <p:extLst>
      <p:ext uri="{BB962C8B-B14F-4D97-AF65-F5344CB8AC3E}">
        <p14:creationId xmlns:p14="http://schemas.microsoft.com/office/powerpoint/2010/main" val="3912299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 Texto estándar">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236604" name="Diapositiva de think-cell" r:id="rId5" imgW="270" imgH="270" progId="TCLayout.ActiveDocument.1">
                  <p:embed/>
                </p:oleObj>
              </mc:Choice>
              <mc:Fallback>
                <p:oleObj name="Diapositiva de think-cell" r:id="rId5" imgW="270" imgH="270" progId="TCLayout.ActiveDocument.1">
                  <p:embed/>
                  <p:pic>
                    <p:nvPicPr>
                      <p:cNvPr id="3" name="Objeto 2" hidden="1"/>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Rectángulo 1" hidden="1"/>
          <p:cNvSpPr/>
          <p:nvPr userDrawn="1">
            <p:custDataLst>
              <p:tags r:id="rId3"/>
            </p:custDataLst>
          </p:nvPr>
        </p:nvSpPr>
        <p:spPr>
          <a:xfrm>
            <a:off x="0" y="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667" b="0" i="0" baseline="0" dirty="0">
              <a:latin typeface="Playfair Display" panose="00000500000000000000" pitchFamily="2" charset="0"/>
              <a:ea typeface="+mj-ea"/>
              <a:cs typeface="+mj-cs"/>
              <a:sym typeface="Playfair Display" panose="00000500000000000000" pitchFamily="2" charset="0"/>
            </a:endParaRPr>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649091"/>
            <a:ext cx="11519451" cy="919343"/>
          </a:xfrm>
          <a:prstGeom prst="rect">
            <a:avLst/>
          </a:prstGeom>
        </p:spPr>
        <p:txBody>
          <a:bodyPr vert="horz" lIns="0" tIns="0" rIns="0" bIns="0" rtlCol="0" anchor="t">
            <a:noAutofit/>
          </a:bodyPr>
          <a:lstStyle>
            <a:lvl1pPr>
              <a:defRPr sz="2667"/>
            </a:lvl1pPr>
          </a:lstStyle>
          <a:p>
            <a:r>
              <a:rPr lang="es-ES" dirty="0"/>
              <a:t>Haga clic para modificar el título de esta página, cuentas con dos líneas para títulos extensos</a:t>
            </a:r>
            <a:endParaRPr lang="en-US" dirty="0"/>
          </a:p>
        </p:txBody>
      </p:sp>
      <p:sp>
        <p:nvSpPr>
          <p:cNvPr id="9" name="12 Marcador de texto"/>
          <p:cNvSpPr>
            <a:spLocks noGrp="1"/>
          </p:cNvSpPr>
          <p:nvPr>
            <p:ph type="body" sz="quarter" idx="13"/>
          </p:nvPr>
        </p:nvSpPr>
        <p:spPr>
          <a:xfrm>
            <a:off x="336000" y="357000"/>
            <a:ext cx="11519451" cy="251520"/>
          </a:xfrm>
          <a:prstGeom prst="rect">
            <a:avLst/>
          </a:prstGeom>
        </p:spPr>
        <p:txBody>
          <a:bodyPr lIns="0" anchor="t" anchorCtr="0">
            <a:noAutofit/>
          </a:bodyPr>
          <a:lstStyle>
            <a:lvl1pPr marL="0" indent="0">
              <a:buNone/>
              <a:defRPr kumimoji="0" lang="es-ES" sz="1067" b="0" i="0" u="none" strike="noStrike" kern="1200" cap="none" spc="0" normalizeH="0" baseline="0" dirty="0" smtClean="0">
                <a:ln>
                  <a:noFill/>
                </a:ln>
                <a:solidFill>
                  <a:srgbClr val="1A3B47"/>
                </a:solidFill>
                <a:effectLst/>
                <a:uLnTx/>
                <a:uFillTx/>
                <a:latin typeface="Soho Gothic Pro" panose="020B0503030504020204" pitchFamily="34" charset="0"/>
                <a:ea typeface="+mn-ea"/>
                <a:cs typeface="Soho Gothic Pro" panose="020B0503030504020204" pitchFamily="34" charset="0"/>
              </a:defRPr>
            </a:lvl1pPr>
            <a:lvl2pPr>
              <a:buNone/>
              <a:defRPr/>
            </a:lvl2pPr>
            <a:lvl3pPr>
              <a:buNone/>
              <a:defRPr/>
            </a:lvl3pPr>
            <a:lvl4pPr>
              <a:buNone/>
              <a:defRPr/>
            </a:lvl4pPr>
            <a:lvl5pPr>
              <a:buNone/>
              <a:defRPr/>
            </a:lvl5pPr>
          </a:lstStyle>
          <a:p>
            <a:pPr marL="0" marR="0" lvl="0" indent="0" algn="just" defTabSz="1125416" rtl="0" eaLnBrk="1" fontAlgn="auto" latinLnBrk="0" hangingPunct="1">
              <a:lnSpc>
                <a:spcPct val="100000"/>
              </a:lnSpc>
              <a:spcBef>
                <a:spcPct val="20000"/>
              </a:spcBef>
              <a:spcAft>
                <a:spcPts val="0"/>
              </a:spcAft>
              <a:buClr>
                <a:srgbClr val="3D3935">
                  <a:lumMod val="75000"/>
                </a:srgbClr>
              </a:buClr>
              <a:buSzTx/>
              <a:buFont typeface="Arial" pitchFamily="34" charset="0"/>
              <a:buNone/>
              <a:tabLst/>
              <a:defRPr/>
            </a:pPr>
            <a:r>
              <a:rPr lang="es-ES" dirty="0"/>
              <a:t>Editar el estilo de texto del patrón</a:t>
            </a:r>
          </a:p>
        </p:txBody>
      </p:sp>
      <p:grpSp>
        <p:nvGrpSpPr>
          <p:cNvPr id="6" name="Grupo 5"/>
          <p:cNvGrpSpPr/>
          <p:nvPr userDrawn="1"/>
        </p:nvGrpSpPr>
        <p:grpSpPr>
          <a:xfrm>
            <a:off x="10328936" y="6242389"/>
            <a:ext cx="1871531" cy="642611"/>
            <a:chOff x="8064500" y="4790414"/>
            <a:chExt cx="1083150" cy="371911"/>
          </a:xfrm>
        </p:grpSpPr>
        <p:sp>
          <p:nvSpPr>
            <p:cNvPr id="7" name="Forma libre 6">
              <a:extLst>
                <a:ext uri="{FF2B5EF4-FFF2-40B4-BE49-F238E27FC236}">
                  <a16:creationId xmlns:a16="http://schemas.microsoft.com/office/drawing/2014/main" id="{C6C3A9BA-FA29-AF49-93DF-C962E39BE4D1}"/>
                </a:ext>
              </a:extLst>
            </p:cNvPr>
            <p:cNvSpPr/>
            <p:nvPr userDrawn="1"/>
          </p:nvSpPr>
          <p:spPr>
            <a:xfrm>
              <a:off x="8261825" y="4790414"/>
              <a:ext cx="885825" cy="349250"/>
            </a:xfrm>
            <a:custGeom>
              <a:avLst/>
              <a:gdLst>
                <a:gd name="connsiteX0" fmla="*/ 885825 w 885825"/>
                <a:gd name="connsiteY0" fmla="*/ 225425 h 349250"/>
                <a:gd name="connsiteX1" fmla="*/ 885825 w 885825"/>
                <a:gd name="connsiteY1" fmla="*/ 0 h 349250"/>
                <a:gd name="connsiteX2" fmla="*/ 0 w 885825"/>
                <a:gd name="connsiteY2" fmla="*/ 250825 h 349250"/>
                <a:gd name="connsiteX3" fmla="*/ 0 w 885825"/>
                <a:gd name="connsiteY3" fmla="*/ 349250 h 349250"/>
                <a:gd name="connsiteX4" fmla="*/ 885825 w 885825"/>
                <a:gd name="connsiteY4" fmla="*/ 225425 h 34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349250">
                  <a:moveTo>
                    <a:pt x="885825" y="225425"/>
                  </a:moveTo>
                  <a:lnTo>
                    <a:pt x="885825" y="0"/>
                  </a:lnTo>
                  <a:lnTo>
                    <a:pt x="0" y="250825"/>
                  </a:lnTo>
                  <a:lnTo>
                    <a:pt x="0" y="349250"/>
                  </a:lnTo>
                  <a:lnTo>
                    <a:pt x="885825" y="2254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399"/>
            </a:p>
          </p:txBody>
        </p:sp>
        <p:sp>
          <p:nvSpPr>
            <p:cNvPr id="10" name="Triángulo 10">
              <a:extLst>
                <a:ext uri="{FF2B5EF4-FFF2-40B4-BE49-F238E27FC236}">
                  <a16:creationId xmlns:a16="http://schemas.microsoft.com/office/drawing/2014/main" id="{400DAD3A-8917-4A46-A174-4210FBD17B57}"/>
                </a:ext>
              </a:extLst>
            </p:cNvPr>
            <p:cNvSpPr/>
            <p:nvPr userDrawn="1"/>
          </p:nvSpPr>
          <p:spPr>
            <a:xfrm>
              <a:off x="8064500" y="4844050"/>
              <a:ext cx="1083150" cy="318275"/>
            </a:xfrm>
            <a:custGeom>
              <a:avLst/>
              <a:gdLst>
                <a:gd name="connsiteX0" fmla="*/ 0 w 2282400"/>
                <a:gd name="connsiteY0" fmla="*/ 1101600 h 1101600"/>
                <a:gd name="connsiteX1" fmla="*/ 1141200 w 2282400"/>
                <a:gd name="connsiteY1" fmla="*/ 0 h 1101600"/>
                <a:gd name="connsiteX2" fmla="*/ 2282400 w 2282400"/>
                <a:gd name="connsiteY2" fmla="*/ 1101600 h 1101600"/>
                <a:gd name="connsiteX3" fmla="*/ 0 w 2282400"/>
                <a:gd name="connsiteY3" fmla="*/ 1101600 h 1101600"/>
                <a:gd name="connsiteX0" fmla="*/ 0 w 2300400"/>
                <a:gd name="connsiteY0" fmla="*/ 302400 h 302400"/>
                <a:gd name="connsiteX1" fmla="*/ 2300400 w 2300400"/>
                <a:gd name="connsiteY1" fmla="*/ 0 h 302400"/>
                <a:gd name="connsiteX2" fmla="*/ 2282400 w 2300400"/>
                <a:gd name="connsiteY2" fmla="*/ 302400 h 302400"/>
                <a:gd name="connsiteX3" fmla="*/ 0 w 2300400"/>
                <a:gd name="connsiteY3" fmla="*/ 302400 h 302400"/>
                <a:gd name="connsiteX0" fmla="*/ 0 w 1026000"/>
                <a:gd name="connsiteY0" fmla="*/ 295200 h 302400"/>
                <a:gd name="connsiteX1" fmla="*/ 1026000 w 1026000"/>
                <a:gd name="connsiteY1" fmla="*/ 0 h 302400"/>
                <a:gd name="connsiteX2" fmla="*/ 1008000 w 1026000"/>
                <a:gd name="connsiteY2" fmla="*/ 302400 h 302400"/>
                <a:gd name="connsiteX3" fmla="*/ 0 w 1026000"/>
                <a:gd name="connsiteY3" fmla="*/ 295200 h 302400"/>
                <a:gd name="connsiteX0" fmla="*/ 0 w 1083150"/>
                <a:gd name="connsiteY0" fmla="*/ 307900 h 315100"/>
                <a:gd name="connsiteX1" fmla="*/ 1083150 w 1083150"/>
                <a:gd name="connsiteY1" fmla="*/ 0 h 315100"/>
                <a:gd name="connsiteX2" fmla="*/ 1008000 w 1083150"/>
                <a:gd name="connsiteY2" fmla="*/ 315100 h 315100"/>
                <a:gd name="connsiteX3" fmla="*/ 0 w 1083150"/>
                <a:gd name="connsiteY3" fmla="*/ 307900 h 315100"/>
                <a:gd name="connsiteX0" fmla="*/ 0 w 1083150"/>
                <a:gd name="connsiteY0" fmla="*/ 307900 h 315100"/>
                <a:gd name="connsiteX1" fmla="*/ 1083150 w 1083150"/>
                <a:gd name="connsiteY1" fmla="*/ 0 h 315100"/>
                <a:gd name="connsiteX2" fmla="*/ 1074675 w 1083150"/>
                <a:gd name="connsiteY2" fmla="*/ 315100 h 315100"/>
                <a:gd name="connsiteX3" fmla="*/ 0 w 1083150"/>
                <a:gd name="connsiteY3" fmla="*/ 307900 h 315100"/>
                <a:gd name="connsiteX0" fmla="*/ 0 w 1083150"/>
                <a:gd name="connsiteY0" fmla="*/ 307900 h 318275"/>
                <a:gd name="connsiteX1" fmla="*/ 1083150 w 1083150"/>
                <a:gd name="connsiteY1" fmla="*/ 0 h 318275"/>
                <a:gd name="connsiteX2" fmla="*/ 1081025 w 1083150"/>
                <a:gd name="connsiteY2" fmla="*/ 318275 h 318275"/>
                <a:gd name="connsiteX3" fmla="*/ 0 w 1083150"/>
                <a:gd name="connsiteY3" fmla="*/ 307900 h 318275"/>
              </a:gdLst>
              <a:ahLst/>
              <a:cxnLst>
                <a:cxn ang="0">
                  <a:pos x="connsiteX0" y="connsiteY0"/>
                </a:cxn>
                <a:cxn ang="0">
                  <a:pos x="connsiteX1" y="connsiteY1"/>
                </a:cxn>
                <a:cxn ang="0">
                  <a:pos x="connsiteX2" y="connsiteY2"/>
                </a:cxn>
                <a:cxn ang="0">
                  <a:pos x="connsiteX3" y="connsiteY3"/>
                </a:cxn>
              </a:cxnLst>
              <a:rect l="l" t="t" r="r" b="b"/>
              <a:pathLst>
                <a:path w="1083150" h="318275">
                  <a:moveTo>
                    <a:pt x="0" y="307900"/>
                  </a:moveTo>
                  <a:lnTo>
                    <a:pt x="1083150" y="0"/>
                  </a:lnTo>
                  <a:cubicBezTo>
                    <a:pt x="1082442" y="106092"/>
                    <a:pt x="1081733" y="212183"/>
                    <a:pt x="1081025" y="318275"/>
                  </a:cubicBezTo>
                  <a:lnTo>
                    <a:pt x="0" y="3079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9"/>
            </a:p>
          </p:txBody>
        </p:sp>
      </p:grpSp>
      <p:pic>
        <p:nvPicPr>
          <p:cNvPr id="11" name="Imagen 10"/>
          <p:cNvPicPr>
            <a:picLocks noChangeAspect="1"/>
          </p:cNvPicPr>
          <p:nvPr userDrawn="1"/>
        </p:nvPicPr>
        <p:blipFill>
          <a:blip r:embed="rId7">
            <a:lum/>
          </a:blip>
          <a:stretch>
            <a:fillRect/>
          </a:stretch>
        </p:blipFill>
        <p:spPr>
          <a:xfrm>
            <a:off x="8887255" y="6540533"/>
            <a:ext cx="1145183" cy="248840"/>
          </a:xfrm>
          <a:prstGeom prst="rect">
            <a:avLst/>
          </a:prstGeom>
        </p:spPr>
      </p:pic>
      <p:sp>
        <p:nvSpPr>
          <p:cNvPr id="12"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920" tIns="60960" rIns="121920" bIns="60960" numCol="1" anchor="t" anchorCtr="0" compatLnSpc="1">
            <a:prstTxWarp prst="textNoShape">
              <a:avLst/>
            </a:prstTxWarp>
          </a:bodyPr>
          <a:lstStyle/>
          <a:p>
            <a:endParaRPr lang="es-ES" sz="2399"/>
          </a:p>
        </p:txBody>
      </p:sp>
      <p:sp>
        <p:nvSpPr>
          <p:cNvPr id="13"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2"/>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7" smtClean="0">
                <a:solidFill>
                  <a:schemeClr val="bg1"/>
                </a:solidFill>
              </a:rPr>
              <a:pPr algn="r"/>
              <a:t>‹#›</a:t>
            </a:fld>
            <a:endParaRPr lang="es-ES" sz="1067" dirty="0">
              <a:solidFill>
                <a:schemeClr val="bg1"/>
              </a:solidFill>
            </a:endParaRPr>
          </a:p>
        </p:txBody>
      </p:sp>
    </p:spTree>
    <p:extLst>
      <p:ext uri="{BB962C8B-B14F-4D97-AF65-F5344CB8AC3E}">
        <p14:creationId xmlns:p14="http://schemas.microsoft.com/office/powerpoint/2010/main" val="225782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erre">
    <p:bg>
      <p:bgPr>
        <a:solidFill>
          <a:schemeClr val="bg2"/>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404837" y="712437"/>
            <a:ext cx="7553833" cy="714581"/>
          </a:xfrm>
          <a:prstGeom prst="rect">
            <a:avLst/>
          </a:prstGeom>
        </p:spPr>
        <p:txBody>
          <a:bodyPr vert="horz" lIns="0" tIns="0" rIns="0" bIns="0" rtlCol="0" anchor="t">
            <a:noAutofit/>
          </a:bodyPr>
          <a:lstStyle>
            <a:lvl1pPr>
              <a:defRPr sz="5330" b="0" i="0">
                <a:solidFill>
                  <a:schemeClr val="tx1"/>
                </a:solidFill>
                <a:latin typeface="Playfair Display" pitchFamily="2" charset="77"/>
              </a:defRPr>
            </a:lvl1pPr>
          </a:lstStyle>
          <a:p>
            <a:r>
              <a:rPr lang="es-ES" dirty="0"/>
              <a:t>Gracias!</a:t>
            </a:r>
            <a:endParaRPr lang="en-US" dirty="0"/>
          </a:p>
        </p:txBody>
      </p:sp>
      <p:sp>
        <p:nvSpPr>
          <p:cNvPr id="3" name="Rectángulo 3">
            <a:extLst>
              <a:ext uri="{FF2B5EF4-FFF2-40B4-BE49-F238E27FC236}">
                <a16:creationId xmlns:a16="http://schemas.microsoft.com/office/drawing/2014/main" id="{A1E39811-A34B-AD46-8ACC-A06DB4D267D0}"/>
              </a:ext>
            </a:extLst>
          </p:cNvPr>
          <p:cNvSpPr/>
          <p:nvPr userDrawn="1"/>
        </p:nvSpPr>
        <p:spPr>
          <a:xfrm>
            <a:off x="7744691" y="3699164"/>
            <a:ext cx="2575779" cy="3810000"/>
          </a:xfrm>
          <a:custGeom>
            <a:avLst/>
            <a:gdLst>
              <a:gd name="connsiteX0" fmla="*/ 0 w 1569027"/>
              <a:gd name="connsiteY0" fmla="*/ 0 h 2857500"/>
              <a:gd name="connsiteX1" fmla="*/ 1569027 w 1569027"/>
              <a:gd name="connsiteY1" fmla="*/ 0 h 2857500"/>
              <a:gd name="connsiteX2" fmla="*/ 1569027 w 1569027"/>
              <a:gd name="connsiteY2" fmla="*/ 2857500 h 2857500"/>
              <a:gd name="connsiteX3" fmla="*/ 0 w 1569027"/>
              <a:gd name="connsiteY3" fmla="*/ 2857500 h 2857500"/>
              <a:gd name="connsiteX4" fmla="*/ 0 w 1569027"/>
              <a:gd name="connsiteY4" fmla="*/ 0 h 2857500"/>
              <a:gd name="connsiteX0" fmla="*/ 0 w 1569027"/>
              <a:gd name="connsiteY0" fmla="*/ 0 h 2857500"/>
              <a:gd name="connsiteX1" fmla="*/ 1558636 w 1569027"/>
              <a:gd name="connsiteY1" fmla="*/ 467591 h 2857500"/>
              <a:gd name="connsiteX2" fmla="*/ 1569027 w 1569027"/>
              <a:gd name="connsiteY2" fmla="*/ 2857500 h 2857500"/>
              <a:gd name="connsiteX3" fmla="*/ 0 w 1569027"/>
              <a:gd name="connsiteY3" fmla="*/ 2857500 h 2857500"/>
              <a:gd name="connsiteX4" fmla="*/ 0 w 1569027"/>
              <a:gd name="connsiteY4" fmla="*/ 0 h 2857500"/>
              <a:gd name="connsiteX0" fmla="*/ 0 w 1610767"/>
              <a:gd name="connsiteY0" fmla="*/ 0 h 2857500"/>
              <a:gd name="connsiteX1" fmla="*/ 1610590 w 1610767"/>
              <a:gd name="connsiteY1" fmla="*/ 477982 h 2857500"/>
              <a:gd name="connsiteX2" fmla="*/ 1569027 w 1610767"/>
              <a:gd name="connsiteY2" fmla="*/ 2857500 h 2857500"/>
              <a:gd name="connsiteX3" fmla="*/ 0 w 1610767"/>
              <a:gd name="connsiteY3" fmla="*/ 2857500 h 2857500"/>
              <a:gd name="connsiteX4" fmla="*/ 0 w 1610767"/>
              <a:gd name="connsiteY4" fmla="*/ 0 h 285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767" h="2857500">
                <a:moveTo>
                  <a:pt x="0" y="0"/>
                </a:moveTo>
                <a:lnTo>
                  <a:pt x="1610590" y="477982"/>
                </a:lnTo>
                <a:cubicBezTo>
                  <a:pt x="1614054" y="1274618"/>
                  <a:pt x="1565563" y="2060864"/>
                  <a:pt x="1569027" y="2857500"/>
                </a:cubicBezTo>
                <a:lnTo>
                  <a:pt x="0" y="28575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4" name="Rectángulo 4">
            <a:extLst>
              <a:ext uri="{FF2B5EF4-FFF2-40B4-BE49-F238E27FC236}">
                <a16:creationId xmlns:a16="http://schemas.microsoft.com/office/drawing/2014/main" id="{A3F9223B-685F-2843-9227-57F23C3FCEB4}"/>
              </a:ext>
            </a:extLst>
          </p:cNvPr>
          <p:cNvSpPr/>
          <p:nvPr userDrawn="1"/>
        </p:nvSpPr>
        <p:spPr>
          <a:xfrm>
            <a:off x="10128451" y="2715495"/>
            <a:ext cx="1010606" cy="4793673"/>
          </a:xfrm>
          <a:custGeom>
            <a:avLst/>
            <a:gdLst>
              <a:gd name="connsiteX0" fmla="*/ 0 w 985405"/>
              <a:gd name="connsiteY0" fmla="*/ 0 h 3595255"/>
              <a:gd name="connsiteX1" fmla="*/ 985405 w 985405"/>
              <a:gd name="connsiteY1" fmla="*/ 0 h 3595255"/>
              <a:gd name="connsiteX2" fmla="*/ 985405 w 985405"/>
              <a:gd name="connsiteY2" fmla="*/ 3595255 h 3595255"/>
              <a:gd name="connsiteX3" fmla="*/ 0 w 985405"/>
              <a:gd name="connsiteY3" fmla="*/ 3595255 h 3595255"/>
              <a:gd name="connsiteX4" fmla="*/ 0 w 985405"/>
              <a:gd name="connsiteY4" fmla="*/ 0 h 3595255"/>
              <a:gd name="connsiteX0" fmla="*/ 0 w 985405"/>
              <a:gd name="connsiteY0" fmla="*/ 0 h 3595255"/>
              <a:gd name="connsiteX1" fmla="*/ 985405 w 985405"/>
              <a:gd name="connsiteY1" fmla="*/ 259773 h 3595255"/>
              <a:gd name="connsiteX2" fmla="*/ 985405 w 985405"/>
              <a:gd name="connsiteY2" fmla="*/ 3595255 h 3595255"/>
              <a:gd name="connsiteX3" fmla="*/ 0 w 985405"/>
              <a:gd name="connsiteY3" fmla="*/ 3595255 h 3595255"/>
              <a:gd name="connsiteX4" fmla="*/ 0 w 985405"/>
              <a:gd name="connsiteY4" fmla="*/ 0 h 359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405" h="3595255">
                <a:moveTo>
                  <a:pt x="0" y="0"/>
                </a:moveTo>
                <a:lnTo>
                  <a:pt x="985405" y="259773"/>
                </a:lnTo>
                <a:lnTo>
                  <a:pt x="985405" y="3595255"/>
                </a:lnTo>
                <a:lnTo>
                  <a:pt x="0" y="359525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5" name="Rectángulo 8">
            <a:extLst>
              <a:ext uri="{FF2B5EF4-FFF2-40B4-BE49-F238E27FC236}">
                <a16:creationId xmlns:a16="http://schemas.microsoft.com/office/drawing/2014/main" id="{3E974AAD-8F9B-2E42-A5FB-13D764EAA100}"/>
              </a:ext>
            </a:extLst>
          </p:cNvPr>
          <p:cNvSpPr/>
          <p:nvPr userDrawn="1"/>
        </p:nvSpPr>
        <p:spPr>
          <a:xfrm>
            <a:off x="10992544" y="1288475"/>
            <a:ext cx="1383028" cy="6220692"/>
          </a:xfrm>
          <a:custGeom>
            <a:avLst/>
            <a:gdLst>
              <a:gd name="connsiteX0" fmla="*/ 0 w 1289338"/>
              <a:gd name="connsiteY0" fmla="*/ 0 h 4665519"/>
              <a:gd name="connsiteX1" fmla="*/ 1289338 w 1289338"/>
              <a:gd name="connsiteY1" fmla="*/ 0 h 4665519"/>
              <a:gd name="connsiteX2" fmla="*/ 1289338 w 1289338"/>
              <a:gd name="connsiteY2" fmla="*/ 4665519 h 4665519"/>
              <a:gd name="connsiteX3" fmla="*/ 0 w 1289338"/>
              <a:gd name="connsiteY3" fmla="*/ 4665519 h 4665519"/>
              <a:gd name="connsiteX4" fmla="*/ 0 w 1289338"/>
              <a:gd name="connsiteY4" fmla="*/ 0 h 4665519"/>
              <a:gd name="connsiteX0" fmla="*/ 0 w 1289338"/>
              <a:gd name="connsiteY0" fmla="*/ 0 h 4665519"/>
              <a:gd name="connsiteX1" fmla="*/ 1278947 w 1289338"/>
              <a:gd name="connsiteY1" fmla="*/ 394854 h 4665519"/>
              <a:gd name="connsiteX2" fmla="*/ 1289338 w 1289338"/>
              <a:gd name="connsiteY2" fmla="*/ 4665519 h 4665519"/>
              <a:gd name="connsiteX3" fmla="*/ 0 w 1289338"/>
              <a:gd name="connsiteY3" fmla="*/ 4665519 h 4665519"/>
              <a:gd name="connsiteX4" fmla="*/ 0 w 1289338"/>
              <a:gd name="connsiteY4" fmla="*/ 0 h 466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338" h="4665519">
                <a:moveTo>
                  <a:pt x="0" y="0"/>
                </a:moveTo>
                <a:lnTo>
                  <a:pt x="1278947" y="394854"/>
                </a:lnTo>
                <a:cubicBezTo>
                  <a:pt x="1282411" y="1818409"/>
                  <a:pt x="1285874" y="3241964"/>
                  <a:pt x="1289338" y="4665519"/>
                </a:cubicBezTo>
                <a:lnTo>
                  <a:pt x="0" y="46655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pic>
        <p:nvPicPr>
          <p:cNvPr id="6" name="Imagen 5"/>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7" name="Freeform 5"/>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Tree>
    <p:extLst>
      <p:ext uri="{BB962C8B-B14F-4D97-AF65-F5344CB8AC3E}">
        <p14:creationId xmlns:p14="http://schemas.microsoft.com/office/powerpoint/2010/main" val="318113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a n1. Grafit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0" y="1592921"/>
            <a:ext cx="6951931"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5B101F9E-64AF-FC48-B2A1-F70779554AB4}"/>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934861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a n1. Piel">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2" y="1592921"/>
            <a:ext cx="693807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1" name="Freeform 5">
            <a:extLst>
              <a:ext uri="{FF2B5EF4-FFF2-40B4-BE49-F238E27FC236}">
                <a16:creationId xmlns:a16="http://schemas.microsoft.com/office/drawing/2014/main" id="{78611A90-5661-7849-85C4-60F38E37590D}"/>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3656999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a n1. Amarillo">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9"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tx1"/>
                </a:solidFill>
              </a:rPr>
              <a:pPr algn="r"/>
              <a:t>‹#›</a:t>
            </a:fld>
            <a:endParaRPr lang="es-ES" sz="1066" dirty="0">
              <a:solidFill>
                <a:schemeClr val="tx1"/>
              </a:solidFill>
            </a:endParaRPr>
          </a:p>
        </p:txBody>
      </p:sp>
      <p:pic>
        <p:nvPicPr>
          <p:cNvPr id="15" name="Imagen 14"/>
          <p:cNvPicPr>
            <a:picLocks noChangeAspect="1"/>
          </p:cNvPicPr>
          <p:nvPr userDrawn="1"/>
        </p:nvPicPr>
        <p:blipFill>
          <a:blip r:embed="rId2">
            <a:lum/>
          </a:blip>
          <a:stretch>
            <a:fillRect/>
          </a:stretch>
        </p:blipFill>
        <p:spPr>
          <a:xfrm>
            <a:off x="8887258" y="6540533"/>
            <a:ext cx="1145182" cy="248840"/>
          </a:xfrm>
          <a:prstGeom prst="rect">
            <a:avLst/>
          </a:prstGeom>
        </p:spPr>
      </p:pic>
      <p:sp>
        <p:nvSpPr>
          <p:cNvPr id="11" name="Freeform 5">
            <a:extLst>
              <a:ext uri="{FF2B5EF4-FFF2-40B4-BE49-F238E27FC236}">
                <a16:creationId xmlns:a16="http://schemas.microsoft.com/office/drawing/2014/main" id="{57625A35-6F69-D543-BA04-C64550EF3B02}"/>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2835004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parata n1. Naranja">
    <p:spTree>
      <p:nvGrpSpPr>
        <p:cNvPr id="1" name=""/>
        <p:cNvGrpSpPr/>
        <p:nvPr/>
      </p:nvGrpSpPr>
      <p:grpSpPr>
        <a:xfrm>
          <a:off x="0" y="0"/>
          <a:ext cx="0" cy="0"/>
          <a:chOff x="0" y="0"/>
          <a:chExt cx="0" cy="0"/>
        </a:xfrm>
      </p:grpSpPr>
      <p:sp>
        <p:nvSpPr>
          <p:cNvPr id="5" name="Forma libre 4">
            <a:extLst>
              <a:ext uri="{FF2B5EF4-FFF2-40B4-BE49-F238E27FC236}">
                <a16:creationId xmlns:a16="http://schemas.microsoft.com/office/drawing/2014/main" id="{93EB5CC0-893F-7E43-ABEC-FF257A4D7B5E}"/>
              </a:ext>
            </a:extLst>
          </p:cNvPr>
          <p:cNvSpPr/>
          <p:nvPr userDrawn="1"/>
        </p:nvSpPr>
        <p:spPr>
          <a:xfrm>
            <a:off x="7457440" y="40640"/>
            <a:ext cx="4785360" cy="6868160"/>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397"/>
          </a:p>
        </p:txBody>
      </p:sp>
      <p:sp>
        <p:nvSpPr>
          <p:cNvPr id="8" name="Title Placeholder 1">
            <a:extLst>
              <a:ext uri="{FF2B5EF4-FFF2-40B4-BE49-F238E27FC236}">
                <a16:creationId xmlns:a16="http://schemas.microsoft.com/office/drawing/2014/main" id="{7EA230A8-2396-C04E-BA7D-6A765043E110}"/>
              </a:ext>
            </a:extLst>
          </p:cNvPr>
          <p:cNvSpPr>
            <a:spLocks noGrp="1"/>
          </p:cNvSpPr>
          <p:nvPr>
            <p:ph type="title" hasCustomPrompt="1"/>
          </p:nvPr>
        </p:nvSpPr>
        <p:spPr>
          <a:xfrm>
            <a:off x="336005" y="1592921"/>
            <a:ext cx="7052606" cy="1648341"/>
          </a:xfrm>
          <a:prstGeom prst="rect">
            <a:avLst/>
          </a:prstGeom>
        </p:spPr>
        <p:txBody>
          <a:bodyPr vert="horz" lIns="0" tIns="0" rIns="0" bIns="0" rtlCol="0" anchor="t">
            <a:noAutofit/>
          </a:bodyPr>
          <a:lstStyle>
            <a:lvl1pPr>
              <a:defRPr sz="4000">
                <a:solidFill>
                  <a:schemeClr val="tx1"/>
                </a:solidFill>
              </a:defRPr>
            </a:lvl1pPr>
          </a:lstStyle>
          <a:p>
            <a:r>
              <a:rPr lang="es-ES" dirty="0"/>
              <a:t>Haga clic para título separata de nivel 1</a:t>
            </a:r>
            <a:endParaRPr lang="en-US" dirty="0"/>
          </a:p>
        </p:txBody>
      </p:sp>
      <p:sp>
        <p:nvSpPr>
          <p:cNvPr id="14" name="Marcador de contenido 2">
            <a:extLst>
              <a:ext uri="{FF2B5EF4-FFF2-40B4-BE49-F238E27FC236}">
                <a16:creationId xmlns:a16="http://schemas.microsoft.com/office/drawing/2014/main" id="{916D4C14-6CFE-7A40-86A8-480510420770}"/>
              </a:ext>
            </a:extLst>
          </p:cNvPr>
          <p:cNvSpPr>
            <a:spLocks noGrp="1"/>
          </p:cNvSpPr>
          <p:nvPr>
            <p:ph sz="quarter" idx="11" hasCustomPrompt="1"/>
          </p:nvPr>
        </p:nvSpPr>
        <p:spPr>
          <a:xfrm>
            <a:off x="8081435" y="1503240"/>
            <a:ext cx="3734647" cy="2021839"/>
          </a:xfrm>
          <a:prstGeom prst="rect">
            <a:avLst/>
          </a:prstGeom>
        </p:spPr>
        <p:txBody>
          <a:bodyPr/>
          <a:lstStyle>
            <a:lvl1pPr marL="0" indent="0" algn="ctr">
              <a:buNone/>
              <a:defRPr sz="15991">
                <a:solidFill>
                  <a:schemeClr val="bg1"/>
                </a:solidFill>
                <a:latin typeface="Playfair Display" pitchFamily="2" charset="77"/>
              </a:defRPr>
            </a:lvl1pPr>
          </a:lstStyle>
          <a:p>
            <a:r>
              <a:rPr lang="es-ES" dirty="0"/>
              <a:t>Nº</a:t>
            </a:r>
          </a:p>
        </p:txBody>
      </p:sp>
      <p:sp>
        <p:nvSpPr>
          <p:cNvPr id="11" name="Slide Number Placeholder 5">
            <a:extLst>
              <a:ext uri="{FF2B5EF4-FFF2-40B4-BE49-F238E27FC236}">
                <a16:creationId xmlns:a16="http://schemas.microsoft.com/office/drawing/2014/main" id="{010F3A02-B7CA-9E42-855B-3F51A0093AEE}"/>
              </a:ext>
            </a:extLst>
          </p:cNvPr>
          <p:cNvSpPr txBox="1">
            <a:spLocks/>
          </p:cNvSpPr>
          <p:nvPr userDrawn="1"/>
        </p:nvSpPr>
        <p:spPr>
          <a:xfrm>
            <a:off x="11472598" y="6501346"/>
            <a:ext cx="382853" cy="323687"/>
          </a:xfrm>
          <a:prstGeom prst="rect">
            <a:avLst/>
          </a:prstGeom>
        </p:spPr>
        <p:txBody>
          <a:bodyPr vert="horz" lIns="0" tIns="0" rIns="0" bIns="0" rtlCol="0" anchor="ctr"/>
          <a:lstStyle>
            <a:defPPr>
              <a:defRPr lang="es-ES"/>
            </a:defPPr>
            <a:lvl1pPr marL="0" algn="l" defTabSz="685800" rtl="0" eaLnBrk="1" latinLnBrk="0" hangingPunct="1">
              <a:defRPr sz="800" kern="1200">
                <a:solidFill>
                  <a:schemeClr val="bg1"/>
                </a:solidFill>
                <a:latin typeface="Soho Gothic Pro" panose="020B0503030504020204" pitchFamily="34" charset="77"/>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5078871-D93F-4D40-B540-DC74CFDF655C}" type="slidenum">
              <a:rPr lang="es-ES" sz="1066" smtClean="0">
                <a:solidFill>
                  <a:schemeClr val="bg1"/>
                </a:solidFill>
              </a:rPr>
              <a:pPr algn="r"/>
              <a:t>‹#›</a:t>
            </a:fld>
            <a:endParaRPr lang="es-ES" sz="1066" dirty="0">
              <a:solidFill>
                <a:schemeClr val="bg1"/>
              </a:solidFill>
            </a:endParaRPr>
          </a:p>
        </p:txBody>
      </p:sp>
      <p:pic>
        <p:nvPicPr>
          <p:cNvPr id="15" name="Imagen 14"/>
          <p:cNvPicPr>
            <a:picLocks noChangeAspect="1"/>
          </p:cNvPicPr>
          <p:nvPr userDrawn="1"/>
        </p:nvPicPr>
        <p:blipFill>
          <a:blip r:embed="rId2">
            <a:lum bright="100000" contrast="-70000"/>
          </a:blip>
          <a:stretch>
            <a:fillRect/>
          </a:stretch>
        </p:blipFill>
        <p:spPr>
          <a:xfrm>
            <a:off x="8887258" y="6540533"/>
            <a:ext cx="1145182" cy="248840"/>
          </a:xfrm>
          <a:prstGeom prst="rect">
            <a:avLst/>
          </a:prstGeom>
        </p:spPr>
      </p:pic>
      <p:sp>
        <p:nvSpPr>
          <p:cNvPr id="9" name="Freeform 5">
            <a:extLst>
              <a:ext uri="{FF2B5EF4-FFF2-40B4-BE49-F238E27FC236}">
                <a16:creationId xmlns:a16="http://schemas.microsoft.com/office/drawing/2014/main" id="{26E4C2C5-0D36-E34C-9E34-75AB96E1F27C}"/>
              </a:ext>
            </a:extLst>
          </p:cNvPr>
          <p:cNvSpPr>
            <a:spLocks noEditPoints="1"/>
          </p:cNvSpPr>
          <p:nvPr userDrawn="1"/>
        </p:nvSpPr>
        <p:spPr bwMode="auto">
          <a:xfrm>
            <a:off x="336000" y="6506083"/>
            <a:ext cx="858184" cy="171408"/>
          </a:xfrm>
          <a:custGeom>
            <a:avLst/>
            <a:gdLst>
              <a:gd name="T0" fmla="*/ 1051 w 1701"/>
              <a:gd name="T1" fmla="*/ 298 h 337"/>
              <a:gd name="T2" fmla="*/ 967 w 1701"/>
              <a:gd name="T3" fmla="*/ 337 h 337"/>
              <a:gd name="T4" fmla="*/ 877 w 1701"/>
              <a:gd name="T5" fmla="*/ 262 h 337"/>
              <a:gd name="T6" fmla="*/ 906 w 1701"/>
              <a:gd name="T7" fmla="*/ 285 h 337"/>
              <a:gd name="T8" fmla="*/ 991 w 1701"/>
              <a:gd name="T9" fmla="*/ 309 h 337"/>
              <a:gd name="T10" fmla="*/ 1033 w 1701"/>
              <a:gd name="T11" fmla="*/ 263 h 337"/>
              <a:gd name="T12" fmla="*/ 926 w 1701"/>
              <a:gd name="T13" fmla="*/ 200 h 337"/>
              <a:gd name="T14" fmla="*/ 888 w 1701"/>
              <a:gd name="T15" fmla="*/ 112 h 337"/>
              <a:gd name="T16" fmla="*/ 967 w 1701"/>
              <a:gd name="T17" fmla="*/ 75 h 337"/>
              <a:gd name="T18" fmla="*/ 1056 w 1701"/>
              <a:gd name="T19" fmla="*/ 149 h 337"/>
              <a:gd name="T20" fmla="*/ 1013 w 1701"/>
              <a:gd name="T21" fmla="*/ 112 h 337"/>
              <a:gd name="T22" fmla="*/ 925 w 1701"/>
              <a:gd name="T23" fmla="*/ 108 h 337"/>
              <a:gd name="T24" fmla="*/ 913 w 1701"/>
              <a:gd name="T25" fmla="*/ 163 h 337"/>
              <a:gd name="T26" fmla="*/ 1046 w 1701"/>
              <a:gd name="T27" fmla="*/ 222 h 337"/>
              <a:gd name="T28" fmla="*/ 680 w 1701"/>
              <a:gd name="T29" fmla="*/ 86 h 337"/>
              <a:gd name="T30" fmla="*/ 656 w 1701"/>
              <a:gd name="T31" fmla="*/ 103 h 337"/>
              <a:gd name="T32" fmla="*/ 656 w 1701"/>
              <a:gd name="T33" fmla="*/ 103 h 337"/>
              <a:gd name="T34" fmla="*/ 632 w 1701"/>
              <a:gd name="T35" fmla="*/ 335 h 337"/>
              <a:gd name="T36" fmla="*/ 661 w 1701"/>
              <a:gd name="T37" fmla="*/ 137 h 337"/>
              <a:gd name="T38" fmla="*/ 722 w 1701"/>
              <a:gd name="T39" fmla="*/ 100 h 337"/>
              <a:gd name="T40" fmla="*/ 783 w 1701"/>
              <a:gd name="T41" fmla="*/ 140 h 337"/>
              <a:gd name="T42" fmla="*/ 810 w 1701"/>
              <a:gd name="T43" fmla="*/ 335 h 337"/>
              <a:gd name="T44" fmla="*/ 722 w 1701"/>
              <a:gd name="T45" fmla="*/ 75 h 337"/>
              <a:gd name="T46" fmla="*/ 1692 w 1701"/>
              <a:gd name="T47" fmla="*/ 298 h 337"/>
              <a:gd name="T48" fmla="*/ 1607 w 1701"/>
              <a:gd name="T49" fmla="*/ 256 h 337"/>
              <a:gd name="T50" fmla="*/ 1686 w 1701"/>
              <a:gd name="T51" fmla="*/ 101 h 337"/>
              <a:gd name="T52" fmla="*/ 1607 w 1701"/>
              <a:gd name="T53" fmla="*/ 78 h 337"/>
              <a:gd name="T54" fmla="*/ 1583 w 1701"/>
              <a:gd name="T55" fmla="*/ 257 h 337"/>
              <a:gd name="T56" fmla="*/ 248 w 1701"/>
              <a:gd name="T57" fmla="*/ 75 h 337"/>
              <a:gd name="T58" fmla="*/ 181 w 1701"/>
              <a:gd name="T59" fmla="*/ 98 h 337"/>
              <a:gd name="T60" fmla="*/ 92 w 1701"/>
              <a:gd name="T61" fmla="*/ 75 h 337"/>
              <a:gd name="T62" fmla="*/ 0 w 1701"/>
              <a:gd name="T63" fmla="*/ 164 h 337"/>
              <a:gd name="T64" fmla="*/ 25 w 1701"/>
              <a:gd name="T65" fmla="*/ 164 h 337"/>
              <a:gd name="T66" fmla="*/ 57 w 1701"/>
              <a:gd name="T67" fmla="*/ 106 h 337"/>
              <a:gd name="T68" fmla="*/ 124 w 1701"/>
              <a:gd name="T69" fmla="*/ 106 h 337"/>
              <a:gd name="T70" fmla="*/ 156 w 1701"/>
              <a:gd name="T71" fmla="*/ 164 h 337"/>
              <a:gd name="T72" fmla="*/ 182 w 1701"/>
              <a:gd name="T73" fmla="*/ 164 h 337"/>
              <a:gd name="T74" fmla="*/ 214 w 1701"/>
              <a:gd name="T75" fmla="*/ 106 h 337"/>
              <a:gd name="T76" fmla="*/ 281 w 1701"/>
              <a:gd name="T77" fmla="*/ 106 h 337"/>
              <a:gd name="T78" fmla="*/ 313 w 1701"/>
              <a:gd name="T79" fmla="*/ 164 h 337"/>
              <a:gd name="T80" fmla="*/ 338 w 1701"/>
              <a:gd name="T81" fmla="*/ 164 h 337"/>
              <a:gd name="T82" fmla="*/ 1522 w 1701"/>
              <a:gd name="T83" fmla="*/ 334 h 337"/>
              <a:gd name="T84" fmla="*/ 1522 w 1701"/>
              <a:gd name="T85" fmla="*/ 311 h 337"/>
              <a:gd name="T86" fmla="*/ 1381 w 1701"/>
              <a:gd name="T87" fmla="*/ 78 h 337"/>
              <a:gd name="T88" fmla="*/ 1381 w 1701"/>
              <a:gd name="T89" fmla="*/ 101 h 337"/>
              <a:gd name="T90" fmla="*/ 1381 w 1701"/>
              <a:gd name="T91" fmla="*/ 311 h 337"/>
              <a:gd name="T92" fmla="*/ 1381 w 1701"/>
              <a:gd name="T93" fmla="*/ 334 h 337"/>
              <a:gd name="T94" fmla="*/ 415 w 1701"/>
              <a:gd name="T95" fmla="*/ 78 h 337"/>
              <a:gd name="T96" fmla="*/ 415 w 1701"/>
              <a:gd name="T97" fmla="*/ 101 h 337"/>
              <a:gd name="T98" fmla="*/ 412 w 1701"/>
              <a:gd name="T99" fmla="*/ 311 h 337"/>
              <a:gd name="T100" fmla="*/ 556 w 1701"/>
              <a:gd name="T101" fmla="*/ 311 h 337"/>
              <a:gd name="T102" fmla="*/ 1297 w 1701"/>
              <a:gd name="T103" fmla="*/ 126 h 337"/>
              <a:gd name="T104" fmla="*/ 1288 w 1701"/>
              <a:gd name="T105" fmla="*/ 334 h 337"/>
              <a:gd name="T106" fmla="*/ 1280 w 1701"/>
              <a:gd name="T107" fmla="*/ 313 h 337"/>
              <a:gd name="T108" fmla="*/ 1148 w 1701"/>
              <a:gd name="T109" fmla="*/ 314 h 337"/>
              <a:gd name="T110" fmla="*/ 1130 w 1701"/>
              <a:gd name="T111" fmla="*/ 126 h 337"/>
              <a:gd name="T112" fmla="*/ 1250 w 1701"/>
              <a:gd name="T113" fmla="*/ 81 h 337"/>
              <a:gd name="T114" fmla="*/ 1278 w 1701"/>
              <a:gd name="T115" fmla="*/ 162 h 337"/>
              <a:gd name="T116" fmla="*/ 1166 w 1701"/>
              <a:gd name="T117" fmla="*/ 116 h 337"/>
              <a:gd name="T118" fmla="*/ 1152 w 1701"/>
              <a:gd name="T119" fmla="*/ 271 h 337"/>
              <a:gd name="T120" fmla="*/ 1214 w 1701"/>
              <a:gd name="T121" fmla="*/ 312 h 337"/>
              <a:gd name="T122" fmla="*/ 1275 w 1701"/>
              <a:gd name="T123" fmla="*/ 2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1" h="337">
                <a:moveTo>
                  <a:pt x="1046" y="222"/>
                </a:moveTo>
                <a:cubicBezTo>
                  <a:pt x="1054" y="233"/>
                  <a:pt x="1058" y="247"/>
                  <a:pt x="1058" y="263"/>
                </a:cubicBezTo>
                <a:cubicBezTo>
                  <a:pt x="1058" y="276"/>
                  <a:pt x="1056" y="288"/>
                  <a:pt x="1051" y="298"/>
                </a:cubicBezTo>
                <a:cubicBezTo>
                  <a:pt x="1046" y="307"/>
                  <a:pt x="1039" y="315"/>
                  <a:pt x="1031" y="321"/>
                </a:cubicBezTo>
                <a:cubicBezTo>
                  <a:pt x="1022" y="327"/>
                  <a:pt x="1013" y="331"/>
                  <a:pt x="1001" y="333"/>
                </a:cubicBezTo>
                <a:cubicBezTo>
                  <a:pt x="991" y="335"/>
                  <a:pt x="979" y="337"/>
                  <a:pt x="967" y="337"/>
                </a:cubicBezTo>
                <a:cubicBezTo>
                  <a:pt x="940" y="337"/>
                  <a:pt x="919" y="331"/>
                  <a:pt x="902" y="319"/>
                </a:cubicBezTo>
                <a:cubicBezTo>
                  <a:pt x="886" y="306"/>
                  <a:pt x="877" y="288"/>
                  <a:pt x="876" y="263"/>
                </a:cubicBezTo>
                <a:cubicBezTo>
                  <a:pt x="876" y="263"/>
                  <a:pt x="877" y="262"/>
                  <a:pt x="877" y="262"/>
                </a:cubicBezTo>
                <a:cubicBezTo>
                  <a:pt x="901" y="262"/>
                  <a:pt x="901" y="262"/>
                  <a:pt x="901" y="262"/>
                </a:cubicBezTo>
                <a:cubicBezTo>
                  <a:pt x="901" y="262"/>
                  <a:pt x="902" y="263"/>
                  <a:pt x="902" y="263"/>
                </a:cubicBezTo>
                <a:cubicBezTo>
                  <a:pt x="902" y="272"/>
                  <a:pt x="903" y="280"/>
                  <a:pt x="906" y="285"/>
                </a:cubicBezTo>
                <a:cubicBezTo>
                  <a:pt x="910" y="291"/>
                  <a:pt x="914" y="296"/>
                  <a:pt x="920" y="300"/>
                </a:cubicBezTo>
                <a:cubicBezTo>
                  <a:pt x="926" y="303"/>
                  <a:pt x="932" y="306"/>
                  <a:pt x="940" y="308"/>
                </a:cubicBezTo>
                <a:cubicBezTo>
                  <a:pt x="954" y="311"/>
                  <a:pt x="970" y="311"/>
                  <a:pt x="991" y="309"/>
                </a:cubicBezTo>
                <a:cubicBezTo>
                  <a:pt x="998" y="308"/>
                  <a:pt x="1005" y="306"/>
                  <a:pt x="1012" y="303"/>
                </a:cubicBezTo>
                <a:cubicBezTo>
                  <a:pt x="1018" y="299"/>
                  <a:pt x="1023" y="295"/>
                  <a:pt x="1027" y="288"/>
                </a:cubicBezTo>
                <a:cubicBezTo>
                  <a:pt x="1031" y="282"/>
                  <a:pt x="1033" y="274"/>
                  <a:pt x="1033" y="263"/>
                </a:cubicBezTo>
                <a:cubicBezTo>
                  <a:pt x="1033" y="254"/>
                  <a:pt x="1031" y="246"/>
                  <a:pt x="1026" y="238"/>
                </a:cubicBezTo>
                <a:cubicBezTo>
                  <a:pt x="1021" y="231"/>
                  <a:pt x="1013" y="226"/>
                  <a:pt x="1003" y="223"/>
                </a:cubicBezTo>
                <a:cubicBezTo>
                  <a:pt x="926" y="200"/>
                  <a:pt x="926" y="200"/>
                  <a:pt x="926" y="200"/>
                </a:cubicBezTo>
                <a:cubicBezTo>
                  <a:pt x="911" y="196"/>
                  <a:pt x="901" y="190"/>
                  <a:pt x="893" y="180"/>
                </a:cubicBezTo>
                <a:cubicBezTo>
                  <a:pt x="885" y="170"/>
                  <a:pt x="881" y="158"/>
                  <a:pt x="881" y="144"/>
                </a:cubicBezTo>
                <a:cubicBezTo>
                  <a:pt x="881" y="131"/>
                  <a:pt x="884" y="121"/>
                  <a:pt x="888" y="112"/>
                </a:cubicBezTo>
                <a:cubicBezTo>
                  <a:pt x="893" y="103"/>
                  <a:pt x="899" y="96"/>
                  <a:pt x="907" y="90"/>
                </a:cubicBezTo>
                <a:cubicBezTo>
                  <a:pt x="915" y="85"/>
                  <a:pt x="924" y="81"/>
                  <a:pt x="934" y="78"/>
                </a:cubicBezTo>
                <a:cubicBezTo>
                  <a:pt x="945" y="76"/>
                  <a:pt x="955" y="75"/>
                  <a:pt x="967" y="75"/>
                </a:cubicBezTo>
                <a:cubicBezTo>
                  <a:pt x="993" y="75"/>
                  <a:pt x="1014" y="81"/>
                  <a:pt x="1030" y="93"/>
                </a:cubicBezTo>
                <a:cubicBezTo>
                  <a:pt x="1047" y="105"/>
                  <a:pt x="1055" y="124"/>
                  <a:pt x="1056" y="148"/>
                </a:cubicBezTo>
                <a:cubicBezTo>
                  <a:pt x="1056" y="148"/>
                  <a:pt x="1056" y="149"/>
                  <a:pt x="1056" y="149"/>
                </a:cubicBezTo>
                <a:cubicBezTo>
                  <a:pt x="1032" y="149"/>
                  <a:pt x="1032" y="149"/>
                  <a:pt x="1032" y="149"/>
                </a:cubicBezTo>
                <a:cubicBezTo>
                  <a:pt x="1032" y="149"/>
                  <a:pt x="1032" y="148"/>
                  <a:pt x="1032" y="148"/>
                </a:cubicBezTo>
                <a:cubicBezTo>
                  <a:pt x="1031" y="131"/>
                  <a:pt x="1025" y="119"/>
                  <a:pt x="1013" y="112"/>
                </a:cubicBezTo>
                <a:cubicBezTo>
                  <a:pt x="1002" y="104"/>
                  <a:pt x="986" y="100"/>
                  <a:pt x="966" y="100"/>
                </a:cubicBezTo>
                <a:cubicBezTo>
                  <a:pt x="958" y="100"/>
                  <a:pt x="951" y="100"/>
                  <a:pt x="944" y="102"/>
                </a:cubicBezTo>
                <a:cubicBezTo>
                  <a:pt x="937" y="103"/>
                  <a:pt x="931" y="105"/>
                  <a:pt x="925" y="108"/>
                </a:cubicBezTo>
                <a:cubicBezTo>
                  <a:pt x="919" y="111"/>
                  <a:pt x="915" y="115"/>
                  <a:pt x="911" y="121"/>
                </a:cubicBezTo>
                <a:cubicBezTo>
                  <a:pt x="908" y="127"/>
                  <a:pt x="906" y="134"/>
                  <a:pt x="906" y="144"/>
                </a:cubicBezTo>
                <a:cubicBezTo>
                  <a:pt x="906" y="151"/>
                  <a:pt x="908" y="157"/>
                  <a:pt x="913" y="163"/>
                </a:cubicBezTo>
                <a:cubicBezTo>
                  <a:pt x="917" y="170"/>
                  <a:pt x="924" y="174"/>
                  <a:pt x="934" y="177"/>
                </a:cubicBezTo>
                <a:cubicBezTo>
                  <a:pt x="1011" y="199"/>
                  <a:pt x="1011" y="199"/>
                  <a:pt x="1011" y="199"/>
                </a:cubicBezTo>
                <a:cubicBezTo>
                  <a:pt x="1026" y="204"/>
                  <a:pt x="1038" y="211"/>
                  <a:pt x="1046" y="222"/>
                </a:cubicBezTo>
                <a:close/>
                <a:moveTo>
                  <a:pt x="722" y="75"/>
                </a:moveTo>
                <a:cubicBezTo>
                  <a:pt x="715" y="75"/>
                  <a:pt x="708" y="76"/>
                  <a:pt x="701" y="78"/>
                </a:cubicBezTo>
                <a:cubicBezTo>
                  <a:pt x="694" y="79"/>
                  <a:pt x="687" y="82"/>
                  <a:pt x="680" y="86"/>
                </a:cubicBezTo>
                <a:cubicBezTo>
                  <a:pt x="673" y="89"/>
                  <a:pt x="667" y="93"/>
                  <a:pt x="662" y="98"/>
                </a:cubicBezTo>
                <a:cubicBezTo>
                  <a:pt x="660" y="100"/>
                  <a:pt x="658" y="101"/>
                  <a:pt x="656" y="103"/>
                </a:cubicBezTo>
                <a:cubicBezTo>
                  <a:pt x="656" y="103"/>
                  <a:pt x="656" y="103"/>
                  <a:pt x="656" y="103"/>
                </a:cubicBezTo>
                <a:cubicBezTo>
                  <a:pt x="656" y="103"/>
                  <a:pt x="656" y="103"/>
                  <a:pt x="656" y="103"/>
                </a:cubicBezTo>
                <a:cubicBezTo>
                  <a:pt x="656" y="103"/>
                  <a:pt x="656" y="103"/>
                  <a:pt x="656" y="103"/>
                </a:cubicBezTo>
                <a:cubicBezTo>
                  <a:pt x="656" y="103"/>
                  <a:pt x="656" y="103"/>
                  <a:pt x="656" y="103"/>
                </a:cubicBezTo>
                <a:cubicBezTo>
                  <a:pt x="643" y="78"/>
                  <a:pt x="643" y="78"/>
                  <a:pt x="643" y="78"/>
                </a:cubicBezTo>
                <a:cubicBezTo>
                  <a:pt x="632" y="78"/>
                  <a:pt x="632" y="78"/>
                  <a:pt x="632" y="78"/>
                </a:cubicBezTo>
                <a:cubicBezTo>
                  <a:pt x="632" y="335"/>
                  <a:pt x="632" y="335"/>
                  <a:pt x="632" y="335"/>
                </a:cubicBezTo>
                <a:cubicBezTo>
                  <a:pt x="656" y="335"/>
                  <a:pt x="656" y="335"/>
                  <a:pt x="656" y="335"/>
                </a:cubicBezTo>
                <a:cubicBezTo>
                  <a:pt x="656" y="162"/>
                  <a:pt x="656" y="162"/>
                  <a:pt x="656" y="162"/>
                </a:cubicBezTo>
                <a:cubicBezTo>
                  <a:pt x="656" y="152"/>
                  <a:pt x="658" y="144"/>
                  <a:pt x="661" y="137"/>
                </a:cubicBezTo>
                <a:cubicBezTo>
                  <a:pt x="664" y="129"/>
                  <a:pt x="669" y="122"/>
                  <a:pt x="674" y="117"/>
                </a:cubicBezTo>
                <a:cubicBezTo>
                  <a:pt x="680" y="112"/>
                  <a:pt x="687" y="108"/>
                  <a:pt x="695" y="105"/>
                </a:cubicBezTo>
                <a:cubicBezTo>
                  <a:pt x="703" y="102"/>
                  <a:pt x="712" y="100"/>
                  <a:pt x="722" y="100"/>
                </a:cubicBezTo>
                <a:cubicBezTo>
                  <a:pt x="735" y="100"/>
                  <a:pt x="745" y="102"/>
                  <a:pt x="754" y="106"/>
                </a:cubicBezTo>
                <a:cubicBezTo>
                  <a:pt x="762" y="110"/>
                  <a:pt x="769" y="115"/>
                  <a:pt x="773" y="120"/>
                </a:cubicBezTo>
                <a:cubicBezTo>
                  <a:pt x="778" y="126"/>
                  <a:pt x="781" y="133"/>
                  <a:pt x="783" y="140"/>
                </a:cubicBezTo>
                <a:cubicBezTo>
                  <a:pt x="785" y="149"/>
                  <a:pt x="786" y="156"/>
                  <a:pt x="786" y="163"/>
                </a:cubicBezTo>
                <a:cubicBezTo>
                  <a:pt x="786" y="335"/>
                  <a:pt x="786" y="335"/>
                  <a:pt x="786" y="335"/>
                </a:cubicBezTo>
                <a:cubicBezTo>
                  <a:pt x="810" y="335"/>
                  <a:pt x="810" y="335"/>
                  <a:pt x="810" y="335"/>
                </a:cubicBezTo>
                <a:cubicBezTo>
                  <a:pt x="810" y="163"/>
                  <a:pt x="810" y="163"/>
                  <a:pt x="810" y="163"/>
                </a:cubicBezTo>
                <a:cubicBezTo>
                  <a:pt x="810" y="135"/>
                  <a:pt x="802" y="113"/>
                  <a:pt x="787" y="98"/>
                </a:cubicBezTo>
                <a:cubicBezTo>
                  <a:pt x="771" y="83"/>
                  <a:pt x="749" y="75"/>
                  <a:pt x="722" y="75"/>
                </a:cubicBezTo>
                <a:close/>
                <a:moveTo>
                  <a:pt x="1650" y="337"/>
                </a:moveTo>
                <a:cubicBezTo>
                  <a:pt x="1672" y="337"/>
                  <a:pt x="1689" y="331"/>
                  <a:pt x="1701" y="321"/>
                </a:cubicBezTo>
                <a:cubicBezTo>
                  <a:pt x="1692" y="298"/>
                  <a:pt x="1692" y="298"/>
                  <a:pt x="1692" y="298"/>
                </a:cubicBezTo>
                <a:cubicBezTo>
                  <a:pt x="1683" y="306"/>
                  <a:pt x="1670" y="313"/>
                  <a:pt x="1650" y="313"/>
                </a:cubicBezTo>
                <a:cubicBezTo>
                  <a:pt x="1636" y="313"/>
                  <a:pt x="1625" y="308"/>
                  <a:pt x="1618" y="300"/>
                </a:cubicBezTo>
                <a:cubicBezTo>
                  <a:pt x="1611" y="291"/>
                  <a:pt x="1607" y="277"/>
                  <a:pt x="1607" y="256"/>
                </a:cubicBezTo>
                <a:cubicBezTo>
                  <a:pt x="1607" y="101"/>
                  <a:pt x="1607" y="101"/>
                  <a:pt x="1607" y="101"/>
                </a:cubicBezTo>
                <a:cubicBezTo>
                  <a:pt x="1685" y="101"/>
                  <a:pt x="1685" y="101"/>
                  <a:pt x="1685" y="101"/>
                </a:cubicBezTo>
                <a:cubicBezTo>
                  <a:pt x="1686" y="101"/>
                  <a:pt x="1686" y="101"/>
                  <a:pt x="1686" y="101"/>
                </a:cubicBezTo>
                <a:cubicBezTo>
                  <a:pt x="1686" y="78"/>
                  <a:pt x="1686" y="78"/>
                  <a:pt x="1686" y="78"/>
                </a:cubicBezTo>
                <a:cubicBezTo>
                  <a:pt x="1686" y="78"/>
                  <a:pt x="1686" y="78"/>
                  <a:pt x="1685" y="78"/>
                </a:cubicBezTo>
                <a:cubicBezTo>
                  <a:pt x="1607" y="78"/>
                  <a:pt x="1607" y="78"/>
                  <a:pt x="1607" y="78"/>
                </a:cubicBezTo>
                <a:cubicBezTo>
                  <a:pt x="1607" y="0"/>
                  <a:pt x="1607" y="0"/>
                  <a:pt x="1607" y="0"/>
                </a:cubicBezTo>
                <a:cubicBezTo>
                  <a:pt x="1583" y="0"/>
                  <a:pt x="1583" y="0"/>
                  <a:pt x="1583" y="0"/>
                </a:cubicBezTo>
                <a:cubicBezTo>
                  <a:pt x="1583" y="257"/>
                  <a:pt x="1583" y="257"/>
                  <a:pt x="1583" y="257"/>
                </a:cubicBezTo>
                <a:cubicBezTo>
                  <a:pt x="1583" y="284"/>
                  <a:pt x="1589" y="304"/>
                  <a:pt x="1600" y="317"/>
                </a:cubicBezTo>
                <a:cubicBezTo>
                  <a:pt x="1612" y="330"/>
                  <a:pt x="1629" y="337"/>
                  <a:pt x="1650" y="337"/>
                </a:cubicBezTo>
                <a:close/>
                <a:moveTo>
                  <a:pt x="248" y="75"/>
                </a:moveTo>
                <a:cubicBezTo>
                  <a:pt x="248" y="75"/>
                  <a:pt x="248" y="75"/>
                  <a:pt x="248" y="75"/>
                </a:cubicBezTo>
                <a:cubicBezTo>
                  <a:pt x="247" y="75"/>
                  <a:pt x="247" y="75"/>
                  <a:pt x="247" y="75"/>
                </a:cubicBezTo>
                <a:cubicBezTo>
                  <a:pt x="219" y="75"/>
                  <a:pt x="197" y="83"/>
                  <a:pt x="181" y="98"/>
                </a:cubicBezTo>
                <a:cubicBezTo>
                  <a:pt x="176" y="103"/>
                  <a:pt x="172" y="108"/>
                  <a:pt x="169" y="114"/>
                </a:cubicBezTo>
                <a:cubicBezTo>
                  <a:pt x="166" y="108"/>
                  <a:pt x="162" y="103"/>
                  <a:pt x="157" y="98"/>
                </a:cubicBezTo>
                <a:cubicBezTo>
                  <a:pt x="141" y="83"/>
                  <a:pt x="120" y="75"/>
                  <a:pt x="92" y="75"/>
                </a:cubicBezTo>
                <a:cubicBezTo>
                  <a:pt x="90" y="75"/>
                  <a:pt x="90" y="75"/>
                  <a:pt x="90" y="75"/>
                </a:cubicBezTo>
                <a:cubicBezTo>
                  <a:pt x="62" y="75"/>
                  <a:pt x="40" y="83"/>
                  <a:pt x="24" y="98"/>
                </a:cubicBezTo>
                <a:cubicBezTo>
                  <a:pt x="8" y="114"/>
                  <a:pt x="0" y="136"/>
                  <a:pt x="0" y="164"/>
                </a:cubicBezTo>
                <a:cubicBezTo>
                  <a:pt x="0" y="335"/>
                  <a:pt x="0" y="335"/>
                  <a:pt x="0" y="335"/>
                </a:cubicBezTo>
                <a:cubicBezTo>
                  <a:pt x="25" y="335"/>
                  <a:pt x="25" y="335"/>
                  <a:pt x="25" y="335"/>
                </a:cubicBezTo>
                <a:cubicBezTo>
                  <a:pt x="25" y="164"/>
                  <a:pt x="25" y="164"/>
                  <a:pt x="25" y="164"/>
                </a:cubicBezTo>
                <a:cubicBezTo>
                  <a:pt x="25" y="156"/>
                  <a:pt x="26" y="149"/>
                  <a:pt x="27" y="141"/>
                </a:cubicBezTo>
                <a:cubicBezTo>
                  <a:pt x="29" y="134"/>
                  <a:pt x="33" y="127"/>
                  <a:pt x="37" y="121"/>
                </a:cubicBezTo>
                <a:cubicBezTo>
                  <a:pt x="42" y="115"/>
                  <a:pt x="49" y="110"/>
                  <a:pt x="57" y="106"/>
                </a:cubicBezTo>
                <a:cubicBezTo>
                  <a:pt x="65" y="102"/>
                  <a:pt x="76" y="100"/>
                  <a:pt x="89" y="100"/>
                </a:cubicBezTo>
                <a:cubicBezTo>
                  <a:pt x="89" y="100"/>
                  <a:pt x="90" y="100"/>
                  <a:pt x="91" y="100"/>
                </a:cubicBezTo>
                <a:cubicBezTo>
                  <a:pt x="104" y="100"/>
                  <a:pt x="115" y="102"/>
                  <a:pt x="124" y="106"/>
                </a:cubicBezTo>
                <a:cubicBezTo>
                  <a:pt x="132" y="110"/>
                  <a:pt x="139" y="115"/>
                  <a:pt x="143" y="121"/>
                </a:cubicBezTo>
                <a:cubicBezTo>
                  <a:pt x="148" y="127"/>
                  <a:pt x="151" y="133"/>
                  <a:pt x="153" y="141"/>
                </a:cubicBezTo>
                <a:cubicBezTo>
                  <a:pt x="155" y="149"/>
                  <a:pt x="156" y="157"/>
                  <a:pt x="156" y="164"/>
                </a:cubicBezTo>
                <a:cubicBezTo>
                  <a:pt x="156" y="335"/>
                  <a:pt x="156" y="335"/>
                  <a:pt x="156" y="335"/>
                </a:cubicBezTo>
                <a:cubicBezTo>
                  <a:pt x="182" y="335"/>
                  <a:pt x="182" y="335"/>
                  <a:pt x="182" y="335"/>
                </a:cubicBezTo>
                <a:cubicBezTo>
                  <a:pt x="182" y="164"/>
                  <a:pt x="182" y="164"/>
                  <a:pt x="182" y="164"/>
                </a:cubicBezTo>
                <a:cubicBezTo>
                  <a:pt x="182" y="157"/>
                  <a:pt x="183" y="149"/>
                  <a:pt x="185" y="141"/>
                </a:cubicBezTo>
                <a:cubicBezTo>
                  <a:pt x="186" y="134"/>
                  <a:pt x="190" y="127"/>
                  <a:pt x="194" y="121"/>
                </a:cubicBezTo>
                <a:cubicBezTo>
                  <a:pt x="199" y="115"/>
                  <a:pt x="206" y="110"/>
                  <a:pt x="214" y="106"/>
                </a:cubicBezTo>
                <a:cubicBezTo>
                  <a:pt x="222" y="102"/>
                  <a:pt x="233" y="100"/>
                  <a:pt x="246" y="100"/>
                </a:cubicBezTo>
                <a:cubicBezTo>
                  <a:pt x="247" y="100"/>
                  <a:pt x="247" y="100"/>
                  <a:pt x="248" y="100"/>
                </a:cubicBezTo>
                <a:cubicBezTo>
                  <a:pt x="262" y="100"/>
                  <a:pt x="273" y="102"/>
                  <a:pt x="281" y="106"/>
                </a:cubicBezTo>
                <a:cubicBezTo>
                  <a:pt x="289" y="110"/>
                  <a:pt x="296" y="115"/>
                  <a:pt x="301" y="121"/>
                </a:cubicBezTo>
                <a:cubicBezTo>
                  <a:pt x="305" y="127"/>
                  <a:pt x="309" y="134"/>
                  <a:pt x="311" y="141"/>
                </a:cubicBezTo>
                <a:cubicBezTo>
                  <a:pt x="312" y="149"/>
                  <a:pt x="313" y="157"/>
                  <a:pt x="313" y="164"/>
                </a:cubicBezTo>
                <a:cubicBezTo>
                  <a:pt x="313" y="335"/>
                  <a:pt x="313" y="335"/>
                  <a:pt x="313" y="335"/>
                </a:cubicBezTo>
                <a:cubicBezTo>
                  <a:pt x="338" y="335"/>
                  <a:pt x="338" y="335"/>
                  <a:pt x="338" y="335"/>
                </a:cubicBezTo>
                <a:cubicBezTo>
                  <a:pt x="338" y="164"/>
                  <a:pt x="338" y="164"/>
                  <a:pt x="338" y="164"/>
                </a:cubicBezTo>
                <a:cubicBezTo>
                  <a:pt x="338" y="136"/>
                  <a:pt x="330" y="114"/>
                  <a:pt x="314" y="98"/>
                </a:cubicBezTo>
                <a:cubicBezTo>
                  <a:pt x="298" y="83"/>
                  <a:pt x="276" y="75"/>
                  <a:pt x="248" y="75"/>
                </a:cubicBezTo>
                <a:close/>
                <a:moveTo>
                  <a:pt x="1522" y="334"/>
                </a:moveTo>
                <a:cubicBezTo>
                  <a:pt x="1523" y="334"/>
                  <a:pt x="1523" y="334"/>
                  <a:pt x="1524" y="334"/>
                </a:cubicBezTo>
                <a:cubicBezTo>
                  <a:pt x="1524" y="311"/>
                  <a:pt x="1524" y="311"/>
                  <a:pt x="1524" y="311"/>
                </a:cubicBezTo>
                <a:cubicBezTo>
                  <a:pt x="1523" y="311"/>
                  <a:pt x="1523" y="311"/>
                  <a:pt x="1522" y="311"/>
                </a:cubicBezTo>
                <a:cubicBezTo>
                  <a:pt x="1472" y="311"/>
                  <a:pt x="1472" y="311"/>
                  <a:pt x="1472" y="311"/>
                </a:cubicBezTo>
                <a:cubicBezTo>
                  <a:pt x="1472" y="78"/>
                  <a:pt x="1472" y="78"/>
                  <a:pt x="1472" y="78"/>
                </a:cubicBezTo>
                <a:cubicBezTo>
                  <a:pt x="1381" y="78"/>
                  <a:pt x="1381" y="78"/>
                  <a:pt x="1381" y="78"/>
                </a:cubicBezTo>
                <a:cubicBezTo>
                  <a:pt x="1380" y="78"/>
                  <a:pt x="1380" y="78"/>
                  <a:pt x="1380" y="78"/>
                </a:cubicBezTo>
                <a:cubicBezTo>
                  <a:pt x="1380" y="101"/>
                  <a:pt x="1380" y="101"/>
                  <a:pt x="1380" y="101"/>
                </a:cubicBezTo>
                <a:cubicBezTo>
                  <a:pt x="1380" y="101"/>
                  <a:pt x="1380" y="101"/>
                  <a:pt x="1381" y="101"/>
                </a:cubicBezTo>
                <a:cubicBezTo>
                  <a:pt x="1447" y="101"/>
                  <a:pt x="1447" y="101"/>
                  <a:pt x="1447" y="101"/>
                </a:cubicBezTo>
                <a:cubicBezTo>
                  <a:pt x="1447" y="311"/>
                  <a:pt x="1447" y="311"/>
                  <a:pt x="1447" y="311"/>
                </a:cubicBezTo>
                <a:cubicBezTo>
                  <a:pt x="1381" y="311"/>
                  <a:pt x="1381" y="311"/>
                  <a:pt x="1381" y="311"/>
                </a:cubicBezTo>
                <a:cubicBezTo>
                  <a:pt x="1380" y="311"/>
                  <a:pt x="1380" y="311"/>
                  <a:pt x="1380" y="311"/>
                </a:cubicBezTo>
                <a:cubicBezTo>
                  <a:pt x="1380" y="334"/>
                  <a:pt x="1380" y="334"/>
                  <a:pt x="1380" y="334"/>
                </a:cubicBezTo>
                <a:cubicBezTo>
                  <a:pt x="1380" y="334"/>
                  <a:pt x="1380" y="334"/>
                  <a:pt x="1381" y="334"/>
                </a:cubicBezTo>
                <a:lnTo>
                  <a:pt x="1522" y="334"/>
                </a:lnTo>
                <a:close/>
                <a:moveTo>
                  <a:pt x="507" y="78"/>
                </a:moveTo>
                <a:cubicBezTo>
                  <a:pt x="415" y="78"/>
                  <a:pt x="415" y="78"/>
                  <a:pt x="415" y="78"/>
                </a:cubicBezTo>
                <a:cubicBezTo>
                  <a:pt x="414" y="78"/>
                  <a:pt x="413" y="78"/>
                  <a:pt x="412" y="79"/>
                </a:cubicBezTo>
                <a:cubicBezTo>
                  <a:pt x="412" y="101"/>
                  <a:pt x="412" y="101"/>
                  <a:pt x="412" y="101"/>
                </a:cubicBezTo>
                <a:cubicBezTo>
                  <a:pt x="413" y="101"/>
                  <a:pt x="414" y="101"/>
                  <a:pt x="415" y="101"/>
                </a:cubicBezTo>
                <a:cubicBezTo>
                  <a:pt x="482" y="101"/>
                  <a:pt x="482" y="101"/>
                  <a:pt x="482" y="101"/>
                </a:cubicBezTo>
                <a:cubicBezTo>
                  <a:pt x="482" y="311"/>
                  <a:pt x="482" y="311"/>
                  <a:pt x="482" y="311"/>
                </a:cubicBezTo>
                <a:cubicBezTo>
                  <a:pt x="412" y="311"/>
                  <a:pt x="412" y="311"/>
                  <a:pt x="412" y="311"/>
                </a:cubicBezTo>
                <a:cubicBezTo>
                  <a:pt x="412" y="334"/>
                  <a:pt x="412" y="334"/>
                  <a:pt x="412" y="334"/>
                </a:cubicBezTo>
                <a:cubicBezTo>
                  <a:pt x="413" y="334"/>
                  <a:pt x="556" y="334"/>
                  <a:pt x="556" y="334"/>
                </a:cubicBezTo>
                <a:cubicBezTo>
                  <a:pt x="556" y="311"/>
                  <a:pt x="556" y="311"/>
                  <a:pt x="556" y="311"/>
                </a:cubicBezTo>
                <a:cubicBezTo>
                  <a:pt x="507" y="311"/>
                  <a:pt x="507" y="311"/>
                  <a:pt x="507" y="311"/>
                </a:cubicBezTo>
                <a:lnTo>
                  <a:pt x="507" y="78"/>
                </a:lnTo>
                <a:close/>
                <a:moveTo>
                  <a:pt x="1297" y="126"/>
                </a:moveTo>
                <a:cubicBezTo>
                  <a:pt x="1301" y="137"/>
                  <a:pt x="1303" y="149"/>
                  <a:pt x="1303" y="162"/>
                </a:cubicBezTo>
                <a:cubicBezTo>
                  <a:pt x="1303" y="334"/>
                  <a:pt x="1303" y="334"/>
                  <a:pt x="1303" y="334"/>
                </a:cubicBezTo>
                <a:cubicBezTo>
                  <a:pt x="1288" y="334"/>
                  <a:pt x="1288" y="334"/>
                  <a:pt x="1288" y="334"/>
                </a:cubicBezTo>
                <a:cubicBezTo>
                  <a:pt x="1280" y="314"/>
                  <a:pt x="1280" y="314"/>
                  <a:pt x="1280" y="314"/>
                </a:cubicBezTo>
                <a:cubicBezTo>
                  <a:pt x="1280" y="315"/>
                  <a:pt x="1280" y="315"/>
                  <a:pt x="1280" y="315"/>
                </a:cubicBezTo>
                <a:cubicBezTo>
                  <a:pt x="1280" y="313"/>
                  <a:pt x="1280" y="313"/>
                  <a:pt x="1280" y="313"/>
                </a:cubicBezTo>
                <a:cubicBezTo>
                  <a:pt x="1280" y="314"/>
                  <a:pt x="1279" y="314"/>
                  <a:pt x="1279" y="314"/>
                </a:cubicBezTo>
                <a:cubicBezTo>
                  <a:pt x="1263" y="329"/>
                  <a:pt x="1241" y="337"/>
                  <a:pt x="1214" y="337"/>
                </a:cubicBezTo>
                <a:cubicBezTo>
                  <a:pt x="1186" y="337"/>
                  <a:pt x="1164" y="329"/>
                  <a:pt x="1148" y="314"/>
                </a:cubicBezTo>
                <a:cubicBezTo>
                  <a:pt x="1132" y="299"/>
                  <a:pt x="1124" y="277"/>
                  <a:pt x="1124" y="249"/>
                </a:cubicBezTo>
                <a:cubicBezTo>
                  <a:pt x="1124" y="162"/>
                  <a:pt x="1124" y="162"/>
                  <a:pt x="1124" y="162"/>
                </a:cubicBezTo>
                <a:cubicBezTo>
                  <a:pt x="1124" y="149"/>
                  <a:pt x="1126" y="137"/>
                  <a:pt x="1130" y="126"/>
                </a:cubicBezTo>
                <a:cubicBezTo>
                  <a:pt x="1135" y="116"/>
                  <a:pt x="1141" y="106"/>
                  <a:pt x="1148" y="99"/>
                </a:cubicBezTo>
                <a:cubicBezTo>
                  <a:pt x="1156" y="91"/>
                  <a:pt x="1165" y="85"/>
                  <a:pt x="1177" y="81"/>
                </a:cubicBezTo>
                <a:cubicBezTo>
                  <a:pt x="1199" y="73"/>
                  <a:pt x="1228" y="73"/>
                  <a:pt x="1250" y="81"/>
                </a:cubicBezTo>
                <a:cubicBezTo>
                  <a:pt x="1262" y="85"/>
                  <a:pt x="1271" y="91"/>
                  <a:pt x="1279" y="99"/>
                </a:cubicBezTo>
                <a:cubicBezTo>
                  <a:pt x="1286" y="106"/>
                  <a:pt x="1293" y="116"/>
                  <a:pt x="1297" y="126"/>
                </a:cubicBezTo>
                <a:close/>
                <a:moveTo>
                  <a:pt x="1278" y="162"/>
                </a:moveTo>
                <a:cubicBezTo>
                  <a:pt x="1278" y="143"/>
                  <a:pt x="1272" y="127"/>
                  <a:pt x="1261" y="116"/>
                </a:cubicBezTo>
                <a:cubicBezTo>
                  <a:pt x="1250" y="105"/>
                  <a:pt x="1234" y="100"/>
                  <a:pt x="1214" y="100"/>
                </a:cubicBezTo>
                <a:cubicBezTo>
                  <a:pt x="1193" y="100"/>
                  <a:pt x="1177" y="105"/>
                  <a:pt x="1166" y="116"/>
                </a:cubicBezTo>
                <a:cubicBezTo>
                  <a:pt x="1155" y="127"/>
                  <a:pt x="1149" y="142"/>
                  <a:pt x="1149" y="162"/>
                </a:cubicBezTo>
                <a:cubicBezTo>
                  <a:pt x="1149" y="249"/>
                  <a:pt x="1149" y="249"/>
                  <a:pt x="1149" y="249"/>
                </a:cubicBezTo>
                <a:cubicBezTo>
                  <a:pt x="1149" y="256"/>
                  <a:pt x="1150" y="263"/>
                  <a:pt x="1152" y="271"/>
                </a:cubicBezTo>
                <a:cubicBezTo>
                  <a:pt x="1154" y="278"/>
                  <a:pt x="1157" y="285"/>
                  <a:pt x="1162" y="291"/>
                </a:cubicBezTo>
                <a:cubicBezTo>
                  <a:pt x="1166" y="297"/>
                  <a:pt x="1173" y="302"/>
                  <a:pt x="1181" y="306"/>
                </a:cubicBezTo>
                <a:cubicBezTo>
                  <a:pt x="1189" y="310"/>
                  <a:pt x="1200" y="312"/>
                  <a:pt x="1214" y="312"/>
                </a:cubicBezTo>
                <a:cubicBezTo>
                  <a:pt x="1227" y="312"/>
                  <a:pt x="1238" y="310"/>
                  <a:pt x="1246" y="306"/>
                </a:cubicBezTo>
                <a:cubicBezTo>
                  <a:pt x="1255" y="302"/>
                  <a:pt x="1261" y="297"/>
                  <a:pt x="1266" y="291"/>
                </a:cubicBezTo>
                <a:cubicBezTo>
                  <a:pt x="1270" y="285"/>
                  <a:pt x="1273" y="278"/>
                  <a:pt x="1275" y="271"/>
                </a:cubicBezTo>
                <a:cubicBezTo>
                  <a:pt x="1277" y="263"/>
                  <a:pt x="1278" y="256"/>
                  <a:pt x="1278" y="249"/>
                </a:cubicBezTo>
                <a:lnTo>
                  <a:pt x="1278" y="162"/>
                </a:lnTo>
                <a:close/>
              </a:path>
            </a:pathLst>
          </a:custGeom>
          <a:solidFill>
            <a:srgbClr val="1A3B47"/>
          </a:solidFill>
          <a:ln>
            <a:noFill/>
          </a:ln>
        </p:spPr>
        <p:txBody>
          <a:bodyPr vert="horz" wrap="square" lIns="121857" tIns="60928" rIns="121857" bIns="60928" numCol="1" anchor="t" anchorCtr="0" compatLnSpc="1">
            <a:prstTxWarp prst="textNoShape">
              <a:avLst/>
            </a:prstTxWarp>
          </a:bodyPr>
          <a:lstStyle/>
          <a:p>
            <a:endParaRPr lang="es-ES" sz="2397"/>
          </a:p>
        </p:txBody>
      </p:sp>
      <p:sp>
        <p:nvSpPr>
          <p:cNvPr id="12" name="Marcador de texto 2"/>
          <p:cNvSpPr>
            <a:spLocks noGrp="1"/>
          </p:cNvSpPr>
          <p:nvPr>
            <p:ph type="body" sz="quarter" idx="12" hasCustomPrompt="1"/>
          </p:nvPr>
        </p:nvSpPr>
        <p:spPr>
          <a:xfrm>
            <a:off x="336000" y="3770676"/>
            <a:ext cx="5760000" cy="2634888"/>
          </a:xfrm>
          <a:prstGeom prst="rect">
            <a:avLst/>
          </a:prstGeom>
        </p:spPr>
        <p:txBody>
          <a:bodyPr lIns="0" tIns="0" rIns="0" bIns="0"/>
          <a:lstStyle>
            <a:lvl1pPr marL="0" indent="0">
              <a:lnSpc>
                <a:spcPct val="100000"/>
              </a:lnSpc>
              <a:spcBef>
                <a:spcPts val="800"/>
              </a:spcBef>
              <a:buNone/>
              <a:defRPr sz="1600"/>
            </a:lvl1pPr>
            <a:lvl2pPr marL="456949" indent="0">
              <a:buNone/>
              <a:defRPr/>
            </a:lvl2pPr>
            <a:lvl3pPr marL="913897" indent="0">
              <a:buNone/>
              <a:defRPr/>
            </a:lvl3pPr>
            <a:lvl4pPr marL="1370846" indent="0">
              <a:buNone/>
              <a:defRPr/>
            </a:lvl4pPr>
            <a:lvl5pPr marL="1827794" indent="0">
              <a:buNone/>
              <a:defRPr/>
            </a:lvl5pPr>
          </a:lstStyle>
          <a:p>
            <a:pPr lvl="0"/>
            <a:r>
              <a:rPr lang="es-ES" dirty="0"/>
              <a:t>Editar el subtitulo</a:t>
            </a:r>
          </a:p>
          <a:p>
            <a:pPr lvl="0"/>
            <a:endParaRPr lang="es-ES" dirty="0"/>
          </a:p>
          <a:p>
            <a:pPr lvl="0"/>
            <a:endParaRPr lang="es-ES" dirty="0"/>
          </a:p>
        </p:txBody>
      </p:sp>
    </p:spTree>
    <p:extLst>
      <p:ext uri="{BB962C8B-B14F-4D97-AF65-F5344CB8AC3E}">
        <p14:creationId xmlns:p14="http://schemas.microsoft.com/office/powerpoint/2010/main" val="15282007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78754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98" r:id="rId4"/>
    <p:sldLayoutId id="2147483771" r:id="rId5"/>
    <p:sldLayoutId id="2147483748" r:id="rId6"/>
    <p:sldLayoutId id="2147483749" r:id="rId7"/>
    <p:sldLayoutId id="2147483735" r:id="rId8"/>
    <p:sldLayoutId id="2147483736" r:id="rId9"/>
    <p:sldLayoutId id="2147483737" r:id="rId10"/>
    <p:sldLayoutId id="2147483738" r:id="rId11"/>
    <p:sldLayoutId id="2147483739" r:id="rId12"/>
    <p:sldLayoutId id="214748374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46"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678" r:id="rId31"/>
    <p:sldLayoutId id="2147483790" r:id="rId32"/>
    <p:sldLayoutId id="2147483669" r:id="rId33"/>
    <p:sldLayoutId id="2147483789" r:id="rId34"/>
    <p:sldLayoutId id="2147483685" r:id="rId35"/>
    <p:sldLayoutId id="2147483792" r:id="rId36"/>
    <p:sldLayoutId id="2147483693" r:id="rId37"/>
    <p:sldLayoutId id="2147483793" r:id="rId38"/>
    <p:sldLayoutId id="2147483701" r:id="rId39"/>
    <p:sldLayoutId id="2147483794" r:id="rId40"/>
    <p:sldLayoutId id="2147483785" r:id="rId41"/>
    <p:sldLayoutId id="2147483795" r:id="rId42"/>
    <p:sldLayoutId id="2147483788" r:id="rId43"/>
    <p:sldLayoutId id="2147483799" r:id="rId44"/>
  </p:sldLayoutIdLst>
  <p:hf hdr="0" ftr="0" dt="0"/>
  <p:txStyles>
    <p:titleStyle>
      <a:lvl1pPr algn="l" defTabSz="913897" rtl="0" eaLnBrk="1" latinLnBrk="0" hangingPunct="1">
        <a:lnSpc>
          <a:spcPct val="90000"/>
        </a:lnSpc>
        <a:spcBef>
          <a:spcPct val="0"/>
        </a:spcBef>
        <a:buNone/>
        <a:defRPr sz="4664" kern="1200">
          <a:solidFill>
            <a:schemeClr val="tx1"/>
          </a:solidFill>
          <a:latin typeface="Playfair Display" pitchFamily="2" charset="77"/>
          <a:ea typeface="+mj-ea"/>
          <a:cs typeface="+mj-cs"/>
        </a:defRPr>
      </a:lvl1pPr>
    </p:titleStyle>
    <p:bodyStyle>
      <a:lvl1pPr marL="228474" indent="-228474" algn="l" defTabSz="913897" rtl="0" eaLnBrk="1" latinLnBrk="0" hangingPunct="1">
        <a:lnSpc>
          <a:spcPct val="90000"/>
        </a:lnSpc>
        <a:spcBef>
          <a:spcPts val="999"/>
        </a:spcBef>
        <a:buFont typeface="Arial" panose="020B0604020202020204" pitchFamily="34" charset="0"/>
        <a:buChar char="•"/>
        <a:defRPr sz="1999" b="0" i="0" kern="1200">
          <a:solidFill>
            <a:schemeClr val="tx1"/>
          </a:solidFill>
          <a:latin typeface="Soho Gothic Pro Light" panose="020B0303030504020204" pitchFamily="34" charset="77"/>
          <a:ea typeface="+mn-ea"/>
          <a:cs typeface="+mn-cs"/>
        </a:defRPr>
      </a:lvl1pPr>
      <a:lvl2pPr marL="685423" indent="-228474" algn="l" defTabSz="913897"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371" indent="-228474" algn="l" defTabSz="913897"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20"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268"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217"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166"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114"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063" indent="-228474" algn="l" defTabSz="91389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897" rtl="0" eaLnBrk="1" latinLnBrk="0" hangingPunct="1">
        <a:defRPr sz="1799" kern="1200">
          <a:solidFill>
            <a:schemeClr val="tx1"/>
          </a:solidFill>
          <a:latin typeface="+mn-lt"/>
          <a:ea typeface="+mn-ea"/>
          <a:cs typeface="+mn-cs"/>
        </a:defRPr>
      </a:lvl1pPr>
      <a:lvl2pPr marL="456949" algn="l" defTabSz="913897" rtl="0" eaLnBrk="1" latinLnBrk="0" hangingPunct="1">
        <a:defRPr sz="1799" kern="1200">
          <a:solidFill>
            <a:schemeClr val="tx1"/>
          </a:solidFill>
          <a:latin typeface="+mn-lt"/>
          <a:ea typeface="+mn-ea"/>
          <a:cs typeface="+mn-cs"/>
        </a:defRPr>
      </a:lvl2pPr>
      <a:lvl3pPr marL="913897" algn="l" defTabSz="913897" rtl="0" eaLnBrk="1" latinLnBrk="0" hangingPunct="1">
        <a:defRPr sz="1799" kern="1200">
          <a:solidFill>
            <a:schemeClr val="tx1"/>
          </a:solidFill>
          <a:latin typeface="+mn-lt"/>
          <a:ea typeface="+mn-ea"/>
          <a:cs typeface="+mn-cs"/>
        </a:defRPr>
      </a:lvl3pPr>
      <a:lvl4pPr marL="1370846" algn="l" defTabSz="913897" rtl="0" eaLnBrk="1" latinLnBrk="0" hangingPunct="1">
        <a:defRPr sz="1799" kern="1200">
          <a:solidFill>
            <a:schemeClr val="tx1"/>
          </a:solidFill>
          <a:latin typeface="+mn-lt"/>
          <a:ea typeface="+mn-ea"/>
          <a:cs typeface="+mn-cs"/>
        </a:defRPr>
      </a:lvl4pPr>
      <a:lvl5pPr marL="1827794" algn="l" defTabSz="913897" rtl="0" eaLnBrk="1" latinLnBrk="0" hangingPunct="1">
        <a:defRPr sz="1799" kern="1200">
          <a:solidFill>
            <a:schemeClr val="tx1"/>
          </a:solidFill>
          <a:latin typeface="+mn-lt"/>
          <a:ea typeface="+mn-ea"/>
          <a:cs typeface="+mn-cs"/>
        </a:defRPr>
      </a:lvl5pPr>
      <a:lvl6pPr marL="2284743" algn="l" defTabSz="913897" rtl="0" eaLnBrk="1" latinLnBrk="0" hangingPunct="1">
        <a:defRPr sz="1799" kern="1200">
          <a:solidFill>
            <a:schemeClr val="tx1"/>
          </a:solidFill>
          <a:latin typeface="+mn-lt"/>
          <a:ea typeface="+mn-ea"/>
          <a:cs typeface="+mn-cs"/>
        </a:defRPr>
      </a:lvl6pPr>
      <a:lvl7pPr marL="2741691" algn="l" defTabSz="913897" rtl="0" eaLnBrk="1" latinLnBrk="0" hangingPunct="1">
        <a:defRPr sz="1799" kern="1200">
          <a:solidFill>
            <a:schemeClr val="tx1"/>
          </a:solidFill>
          <a:latin typeface="+mn-lt"/>
          <a:ea typeface="+mn-ea"/>
          <a:cs typeface="+mn-cs"/>
        </a:defRPr>
      </a:lvl7pPr>
      <a:lvl8pPr marL="3198640" algn="l" defTabSz="913897" rtl="0" eaLnBrk="1" latinLnBrk="0" hangingPunct="1">
        <a:defRPr sz="1799" kern="1200">
          <a:solidFill>
            <a:schemeClr val="tx1"/>
          </a:solidFill>
          <a:latin typeface="+mn-lt"/>
          <a:ea typeface="+mn-ea"/>
          <a:cs typeface="+mn-cs"/>
        </a:defRPr>
      </a:lvl8pPr>
      <a:lvl9pPr marL="3655588" algn="l" defTabSz="91389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225" userDrawn="1">
          <p15:clr>
            <a:srgbClr val="F26B43"/>
          </p15:clr>
        </p15:guide>
        <p15:guide id="4" orient="horz" pos="4035" userDrawn="1">
          <p15:clr>
            <a:srgbClr val="F26B43"/>
          </p15:clr>
        </p15:guide>
        <p15:guide id="6" pos="3840" userDrawn="1">
          <p15:clr>
            <a:srgbClr val="F26B43"/>
          </p15:clr>
        </p15:guide>
        <p15:guide id="10" pos="7469" userDrawn="1">
          <p15:clr>
            <a:srgbClr val="F26B43"/>
          </p15:clr>
        </p15:guide>
        <p15:guide id="15" pos="212" userDrawn="1">
          <p15:clr>
            <a:srgbClr val="F26B43"/>
          </p15:clr>
        </p15:guide>
        <p15:guide id="17" orient="horz" pos="769" userDrawn="1">
          <p15:clr>
            <a:srgbClr val="F26B43"/>
          </p15:clr>
        </p15:guide>
        <p15:guide id="18" orient="horz" pos="36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5.xml"/><Relationship Id="rId7" Type="http://schemas.openxmlformats.org/officeDocument/2006/relationships/image" Target="../media/image28.png"/><Relationship Id="rId12" Type="http://schemas.microsoft.com/office/2007/relationships/hdphoto" Target="../media/hdphoto1.wdp"/><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6.emf"/><Relationship Id="rId11" Type="http://schemas.openxmlformats.org/officeDocument/2006/relationships/image" Target="../media/image32.png"/><Relationship Id="rId5" Type="http://schemas.openxmlformats.org/officeDocument/2006/relationships/oleObject" Target="../embeddings/oleObject17.bin"/><Relationship Id="rId10" Type="http://schemas.openxmlformats.org/officeDocument/2006/relationships/image" Target="../media/image31.png"/><Relationship Id="rId4" Type="http://schemas.openxmlformats.org/officeDocument/2006/relationships/slideLayout" Target="../slideLayouts/slideLayout32.xml"/><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3.xml"/><Relationship Id="rId7" Type="http://schemas.openxmlformats.org/officeDocument/2006/relationships/image" Target="../media/image9.emf"/><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6.emf"/><Relationship Id="rId11" Type="http://schemas.openxmlformats.org/officeDocument/2006/relationships/image" Target="../media/image13.emf"/><Relationship Id="rId5" Type="http://schemas.openxmlformats.org/officeDocument/2006/relationships/oleObject" Target="../embeddings/oleObject16.bin"/><Relationship Id="rId10" Type="http://schemas.openxmlformats.org/officeDocument/2006/relationships/image" Target="../media/image12.emf"/><Relationship Id="rId4" Type="http://schemas.openxmlformats.org/officeDocument/2006/relationships/slideLayout" Target="../slideLayouts/slideLayout44.xml"/><Relationship Id="rId9" Type="http://schemas.openxmlformats.org/officeDocument/2006/relationships/image" Target="../media/image11.emf"/></Relationships>
</file>

<file path=ppt/slides/_rels/slide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a:extLst>
              <a:ext uri="{FF2B5EF4-FFF2-40B4-BE49-F238E27FC236}">
                <a16:creationId xmlns:a16="http://schemas.microsoft.com/office/drawing/2014/main" id="{47308D0D-EB6E-E049-AADC-1CFC1232217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48136" y="-1793380"/>
            <a:ext cx="14688819" cy="8640960"/>
          </a:xfrm>
          <a:prstGeom prst="rect">
            <a:avLst/>
          </a:prstGeom>
        </p:spPr>
      </p:pic>
      <p:sp>
        <p:nvSpPr>
          <p:cNvPr id="11" name="Marcador de contenido 10">
            <a:extLst>
              <a:ext uri="{FF2B5EF4-FFF2-40B4-BE49-F238E27FC236}">
                <a16:creationId xmlns:a16="http://schemas.microsoft.com/office/drawing/2014/main" id="{CADB838D-94AC-C545-9C3D-3E09738A3753}"/>
              </a:ext>
            </a:extLst>
          </p:cNvPr>
          <p:cNvSpPr>
            <a:spLocks noGrp="1"/>
          </p:cNvSpPr>
          <p:nvPr>
            <p:ph sz="quarter" idx="10"/>
          </p:nvPr>
        </p:nvSpPr>
        <p:spPr>
          <a:xfrm>
            <a:off x="336001" y="3426624"/>
            <a:ext cx="5651500" cy="290408"/>
          </a:xfrm>
        </p:spPr>
        <p:txBody>
          <a:bodyPr>
            <a:normAutofit fontScale="25000" lnSpcReduction="20000"/>
          </a:bodyPr>
          <a:lstStyle/>
          <a:p>
            <a:r>
              <a:rPr lang="es-ES" dirty="0"/>
              <a:t>Presentación y propuesta de valor</a:t>
            </a:r>
          </a:p>
          <a:p>
            <a:endParaRPr lang="es-ES" sz="1467" dirty="0"/>
          </a:p>
          <a:p>
            <a:r>
              <a:rPr lang="es-ES" sz="1467" dirty="0"/>
              <a:t>Junio 2019</a:t>
            </a:r>
          </a:p>
        </p:txBody>
      </p:sp>
      <p:sp>
        <p:nvSpPr>
          <p:cNvPr id="29" name="Forma libre 28">
            <a:extLst>
              <a:ext uri="{FF2B5EF4-FFF2-40B4-BE49-F238E27FC236}">
                <a16:creationId xmlns:a16="http://schemas.microsoft.com/office/drawing/2014/main" id="{6961B739-42D0-484D-8B86-C34D5FC3AF7E}"/>
              </a:ext>
            </a:extLst>
          </p:cNvPr>
          <p:cNvSpPr/>
          <p:nvPr/>
        </p:nvSpPr>
        <p:spPr>
          <a:xfrm rot="10800000" flipH="1">
            <a:off x="6461441" y="-4797232"/>
            <a:ext cx="6684900" cy="9594464"/>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30" name="Forma libre 29">
            <a:extLst>
              <a:ext uri="{FF2B5EF4-FFF2-40B4-BE49-F238E27FC236}">
                <a16:creationId xmlns:a16="http://schemas.microsoft.com/office/drawing/2014/main" id="{715D7876-9BD1-534F-BFE4-B2BC459315DD}"/>
              </a:ext>
            </a:extLst>
          </p:cNvPr>
          <p:cNvSpPr/>
          <p:nvPr/>
        </p:nvSpPr>
        <p:spPr>
          <a:xfrm rot="10800000" flipH="1">
            <a:off x="5753859" y="-5328968"/>
            <a:ext cx="6684900" cy="9594464"/>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31" name="Forma libre 30">
            <a:extLst>
              <a:ext uri="{FF2B5EF4-FFF2-40B4-BE49-F238E27FC236}">
                <a16:creationId xmlns:a16="http://schemas.microsoft.com/office/drawing/2014/main" id="{54EF004F-E5A2-CD44-BBED-3B706C8EAFAA}"/>
              </a:ext>
            </a:extLst>
          </p:cNvPr>
          <p:cNvSpPr/>
          <p:nvPr/>
        </p:nvSpPr>
        <p:spPr>
          <a:xfrm rot="10800000" flipH="1">
            <a:off x="4588684" y="-10521205"/>
            <a:ext cx="10177131" cy="14606668"/>
          </a:xfrm>
          <a:custGeom>
            <a:avLst/>
            <a:gdLst>
              <a:gd name="connsiteX0" fmla="*/ 15240 w 3589020"/>
              <a:gd name="connsiteY0" fmla="*/ 5090160 h 5151120"/>
              <a:gd name="connsiteX1" fmla="*/ 15240 w 3589020"/>
              <a:gd name="connsiteY1" fmla="*/ 1021080 h 5151120"/>
              <a:gd name="connsiteX2" fmla="*/ 3589020 w 3589020"/>
              <a:gd name="connsiteY2" fmla="*/ 0 h 5151120"/>
              <a:gd name="connsiteX3" fmla="*/ 3589020 w 3589020"/>
              <a:gd name="connsiteY3" fmla="*/ 5151120 h 5151120"/>
              <a:gd name="connsiteX4" fmla="*/ 0 w 3589020"/>
              <a:gd name="connsiteY4" fmla="*/ 5151120 h 5151120"/>
              <a:gd name="connsiteX5" fmla="*/ 15240 w 3589020"/>
              <a:gd name="connsiteY5" fmla="*/ 509016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151120">
                <a:moveTo>
                  <a:pt x="15240" y="5090160"/>
                </a:moveTo>
                <a:lnTo>
                  <a:pt x="15240" y="1021080"/>
                </a:lnTo>
                <a:lnTo>
                  <a:pt x="3589020" y="0"/>
                </a:lnTo>
                <a:lnTo>
                  <a:pt x="3589020" y="5151120"/>
                </a:lnTo>
                <a:lnTo>
                  <a:pt x="0" y="5151120"/>
                </a:lnTo>
                <a:lnTo>
                  <a:pt x="15240" y="50901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32" name="Título 9">
            <a:extLst>
              <a:ext uri="{FF2B5EF4-FFF2-40B4-BE49-F238E27FC236}">
                <a16:creationId xmlns:a16="http://schemas.microsoft.com/office/drawing/2014/main" id="{7D0F4E9E-D4B3-B547-A9DC-4D8880C9F46D}"/>
              </a:ext>
            </a:extLst>
          </p:cNvPr>
          <p:cNvSpPr>
            <a:spLocks noGrp="1"/>
          </p:cNvSpPr>
          <p:nvPr>
            <p:ph type="title"/>
          </p:nvPr>
        </p:nvSpPr>
        <p:spPr>
          <a:xfrm>
            <a:off x="322266" y="1569562"/>
            <a:ext cx="6310745" cy="1648341"/>
          </a:xfrm>
        </p:spPr>
        <p:txBody>
          <a:bodyPr/>
          <a:lstStyle/>
          <a:p>
            <a:r>
              <a:rPr lang="es-ES" dirty="0"/>
              <a:t>SAGA</a:t>
            </a:r>
            <a:br>
              <a:rPr lang="es-ES" dirty="0"/>
            </a:br>
            <a:r>
              <a:rPr lang="es-ES" sz="1867" dirty="0"/>
              <a:t>Transaccionalidad Distribuida en </a:t>
            </a:r>
            <a:r>
              <a:rPr lang="es-ES" sz="1867" dirty="0" err="1"/>
              <a:t>microservicios</a:t>
            </a:r>
            <a:endParaRPr lang="es-ES" dirty="0"/>
          </a:p>
        </p:txBody>
      </p:sp>
    </p:spTree>
    <p:extLst>
      <p:ext uri="{BB962C8B-B14F-4D97-AF65-F5344CB8AC3E}">
        <p14:creationId xmlns:p14="http://schemas.microsoft.com/office/powerpoint/2010/main" val="775527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Coreografía</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La coreografía es la forma más sencilla de implementar el patrón SAGA. </a:t>
            </a:r>
          </a:p>
          <a:p>
            <a:pPr>
              <a:spcBef>
                <a:spcPts val="800"/>
              </a:spcBef>
            </a:pPr>
            <a:r>
              <a:rPr lang="es-ES" sz="1400" dirty="0">
                <a:solidFill>
                  <a:schemeClr val="bg1"/>
                </a:solidFill>
              </a:rPr>
              <a:t>Es muy fácil de entender y no requiere mucho esfuerzo desarrollarlo.</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767503"/>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La </a:t>
            </a:r>
            <a:r>
              <a:rPr lang="es-ES_tradnl" sz="1400" b="1" spc="-1" dirty="0"/>
              <a:t>coreografía</a:t>
            </a:r>
            <a:r>
              <a:rPr lang="es-ES_tradnl" sz="1400" spc="-1" dirty="0"/>
              <a:t> es una manera de coordinar sagas en la que los participantes intercambian </a:t>
            </a:r>
            <a:r>
              <a:rPr lang="es-ES_tradnl" sz="1400" b="1" spc="-1" dirty="0"/>
              <a:t>eventos</a:t>
            </a:r>
            <a:r>
              <a:rPr lang="es-ES_tradnl" sz="1400" spc="-1" dirty="0"/>
              <a:t> sin un punto de control centralizado. Con la coreografía, cada transacción local publica </a:t>
            </a:r>
            <a:r>
              <a:rPr lang="es-ES_tradnl" sz="1400" b="1" spc="-1" dirty="0"/>
              <a:t>eventos</a:t>
            </a:r>
            <a:r>
              <a:rPr lang="es-ES_tradnl" sz="1400" spc="-1" dirty="0"/>
              <a:t> de dominio del dominio que desencadenan transacciones locales en otros servicios.</a:t>
            </a:r>
          </a:p>
        </p:txBody>
      </p:sp>
      <p:sp>
        <p:nvSpPr>
          <p:cNvPr id="11" name="CustomShape 4">
            <a:extLst>
              <a:ext uri="{FF2B5EF4-FFF2-40B4-BE49-F238E27FC236}">
                <a16:creationId xmlns:a16="http://schemas.microsoft.com/office/drawing/2014/main" id="{2FFAE8B9-A586-004E-A03A-F4BC1AE90131}"/>
              </a:ext>
            </a:extLst>
          </p:cNvPr>
          <p:cNvSpPr/>
          <p:nvPr/>
        </p:nvSpPr>
        <p:spPr>
          <a:xfrm>
            <a:off x="141407" y="2132856"/>
            <a:ext cx="5450537" cy="3645214"/>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200" b="1" spc="-1" dirty="0"/>
              <a:t>Ventajas</a:t>
            </a:r>
          </a:p>
          <a:p>
            <a:pPr marL="170876" algn="just">
              <a:buClr>
                <a:srgbClr val="68AEC8"/>
              </a:buClr>
            </a:pPr>
            <a:endParaRPr lang="es-ES_tradnl" sz="1200" spc="-1" dirty="0"/>
          </a:p>
          <a:p>
            <a:pPr marL="342326" indent="-171450" algn="just">
              <a:spcAft>
                <a:spcPts val="600"/>
              </a:spcAft>
              <a:buClr>
                <a:srgbClr val="68AEC8"/>
              </a:buClr>
              <a:buFont typeface="Arial" panose="020B0604020202020204" pitchFamily="34" charset="0"/>
              <a:buChar char="•"/>
            </a:pPr>
            <a:r>
              <a:rPr lang="es-ES_tradnl" sz="1200" spc="-1" dirty="0"/>
              <a:t>Adecuada para flujos de trabajo </a:t>
            </a:r>
            <a:r>
              <a:rPr lang="es-ES_tradnl" sz="1200" b="1" spc="-1" dirty="0"/>
              <a:t>sencillos</a:t>
            </a:r>
            <a:r>
              <a:rPr lang="es-ES_tradnl" sz="1200" spc="-1" dirty="0"/>
              <a:t> que requieren </a:t>
            </a:r>
            <a:r>
              <a:rPr lang="es-ES_tradnl" sz="1200" b="1" spc="-1" dirty="0"/>
              <a:t>pocos participantes</a:t>
            </a:r>
            <a:r>
              <a:rPr lang="es-ES_tradnl" sz="1200" spc="-1" dirty="0"/>
              <a:t> y no necesitan una lógica de coordinación.</a:t>
            </a:r>
          </a:p>
          <a:p>
            <a:pPr marL="342326" indent="-171450" algn="just">
              <a:spcAft>
                <a:spcPts val="600"/>
              </a:spcAft>
              <a:buClr>
                <a:srgbClr val="68AEC8"/>
              </a:buClr>
              <a:buFont typeface="Arial" panose="020B0604020202020204" pitchFamily="34" charset="0"/>
              <a:buChar char="•"/>
            </a:pPr>
            <a:r>
              <a:rPr lang="es-ES_tradnl" sz="1200" spc="-1" dirty="0"/>
              <a:t>No requiere </a:t>
            </a:r>
            <a:r>
              <a:rPr lang="es-ES_tradnl" sz="1200" b="1" spc="-1" dirty="0"/>
              <a:t>implementación</a:t>
            </a:r>
            <a:r>
              <a:rPr lang="es-ES_tradnl" sz="1200" spc="-1" dirty="0"/>
              <a:t> y </a:t>
            </a:r>
            <a:r>
              <a:rPr lang="es-ES_tradnl" sz="1200" b="1" spc="-1" dirty="0"/>
              <a:t>mantenimiento</a:t>
            </a:r>
            <a:r>
              <a:rPr lang="es-ES_tradnl" sz="1200" spc="-1" dirty="0"/>
              <a:t> adicionales del servicio.</a:t>
            </a:r>
          </a:p>
          <a:p>
            <a:pPr marL="342326" indent="-171450" algn="just">
              <a:spcAft>
                <a:spcPts val="600"/>
              </a:spcAft>
              <a:buClr>
                <a:srgbClr val="68AEC8"/>
              </a:buClr>
              <a:buFont typeface="Arial" panose="020B0604020202020204" pitchFamily="34" charset="0"/>
              <a:buChar char="•"/>
            </a:pPr>
            <a:r>
              <a:rPr lang="es-ES_tradnl" sz="1200" spc="-1" dirty="0"/>
              <a:t>No introduce un </a:t>
            </a:r>
            <a:r>
              <a:rPr lang="es-ES_tradnl" sz="1200" b="1" spc="-1" dirty="0"/>
              <a:t>único punto de </a:t>
            </a:r>
            <a:r>
              <a:rPr lang="es-ES_tradnl" sz="1200" spc="-1" dirty="0"/>
              <a:t>error, ya que las responsabilidades se </a:t>
            </a:r>
            <a:r>
              <a:rPr lang="es-ES_tradnl" sz="1200" b="1" spc="-1" dirty="0"/>
              <a:t>distribuyen</a:t>
            </a:r>
            <a:r>
              <a:rPr lang="es-ES_tradnl" sz="1200" spc="-1" dirty="0"/>
              <a:t> entre los participantes de la saga.</a:t>
            </a:r>
          </a:p>
          <a:p>
            <a:pPr marL="170876" algn="just">
              <a:buClr>
                <a:srgbClr val="68AEC8"/>
              </a:buClr>
            </a:pPr>
            <a:endParaRPr lang="es-ES_tradnl" sz="1200" spc="-1" dirty="0"/>
          </a:p>
          <a:p>
            <a:pPr marL="170876" algn="just">
              <a:buClr>
                <a:srgbClr val="68AEC8"/>
              </a:buClr>
            </a:pPr>
            <a:r>
              <a:rPr lang="es-ES_tradnl" sz="1200" b="1" spc="-1" dirty="0"/>
              <a:t>Inconvenientes</a:t>
            </a:r>
          </a:p>
          <a:p>
            <a:pPr marL="170876" algn="just">
              <a:buClr>
                <a:srgbClr val="68AEC8"/>
              </a:buClr>
            </a:pPr>
            <a:endParaRPr lang="es-ES_tradnl" sz="1200" spc="-1" dirty="0"/>
          </a:p>
          <a:p>
            <a:pPr marL="342326" indent="-171450" algn="just">
              <a:spcAft>
                <a:spcPts val="600"/>
              </a:spcAft>
              <a:buClr>
                <a:srgbClr val="68AEC8"/>
              </a:buClr>
              <a:buFont typeface="Arial" panose="020B0604020202020204" pitchFamily="34" charset="0"/>
              <a:buChar char="•"/>
            </a:pPr>
            <a:r>
              <a:rPr lang="es-ES_tradnl" sz="1200" spc="-1" dirty="0"/>
              <a:t>El flujo de trabajo puede resultar </a:t>
            </a:r>
            <a:r>
              <a:rPr lang="es-ES_tradnl" sz="1200" b="1" spc="-1" dirty="0"/>
              <a:t>confuso</a:t>
            </a:r>
            <a:r>
              <a:rPr lang="es-ES_tradnl" sz="1200" spc="-1" dirty="0"/>
              <a:t> al agregar nuevos pasos, ya que es difícil realizar un seguimiento de qué participantes de la saga escuchan y qué comandos.</a:t>
            </a:r>
          </a:p>
          <a:p>
            <a:pPr marL="342326" indent="-171450" algn="just">
              <a:spcAft>
                <a:spcPts val="600"/>
              </a:spcAft>
              <a:buClr>
                <a:srgbClr val="68AEC8"/>
              </a:buClr>
              <a:buFont typeface="Arial" panose="020B0604020202020204" pitchFamily="34" charset="0"/>
              <a:buChar char="•"/>
            </a:pPr>
            <a:r>
              <a:rPr lang="es-ES_tradnl" sz="1200" spc="-1" dirty="0"/>
              <a:t>Existe un riesgo de </a:t>
            </a:r>
            <a:r>
              <a:rPr lang="es-ES_tradnl" sz="1200" b="1" spc="-1" dirty="0"/>
              <a:t>dependencia</a:t>
            </a:r>
            <a:r>
              <a:rPr lang="es-ES_tradnl" sz="1200" spc="-1" dirty="0"/>
              <a:t> </a:t>
            </a:r>
            <a:r>
              <a:rPr lang="es-ES_tradnl" sz="1200" b="1" spc="-1" dirty="0"/>
              <a:t>cíclica</a:t>
            </a:r>
            <a:r>
              <a:rPr lang="es-ES_tradnl" sz="1200" spc="-1" dirty="0"/>
              <a:t> entre los participantes de la saga porque tienen que usar los comandos de los demás.</a:t>
            </a:r>
          </a:p>
          <a:p>
            <a:pPr marL="342326" indent="-171450" algn="just">
              <a:spcAft>
                <a:spcPts val="600"/>
              </a:spcAft>
              <a:buClr>
                <a:srgbClr val="68AEC8"/>
              </a:buClr>
              <a:buFont typeface="Arial" panose="020B0604020202020204" pitchFamily="34" charset="0"/>
              <a:buChar char="•"/>
            </a:pPr>
            <a:r>
              <a:rPr lang="es-ES_tradnl" sz="1200" spc="-1" dirty="0"/>
              <a:t>Las pruebas de integración son </a:t>
            </a:r>
            <a:r>
              <a:rPr lang="es-ES_tradnl" sz="1200" b="1" spc="-1" dirty="0"/>
              <a:t>difíciles</a:t>
            </a:r>
            <a:r>
              <a:rPr lang="es-ES_tradnl" sz="1200" spc="-1" dirty="0"/>
              <a:t> porque todos los servicios deben estar en ejecución para simular una transacción.</a:t>
            </a:r>
          </a:p>
        </p:txBody>
      </p:sp>
      <p:pic>
        <p:nvPicPr>
          <p:cNvPr id="2" name="Picture 1">
            <a:extLst>
              <a:ext uri="{FF2B5EF4-FFF2-40B4-BE49-F238E27FC236}">
                <a16:creationId xmlns:a16="http://schemas.microsoft.com/office/drawing/2014/main" id="{86E5B3FC-4F8C-4543-A814-21E4C15383DE}"/>
              </a:ext>
            </a:extLst>
          </p:cNvPr>
          <p:cNvPicPr>
            <a:picLocks noChangeAspect="1"/>
          </p:cNvPicPr>
          <p:nvPr/>
        </p:nvPicPr>
        <p:blipFill>
          <a:blip r:embed="rId2"/>
          <a:stretch>
            <a:fillRect/>
          </a:stretch>
        </p:blipFill>
        <p:spPr>
          <a:xfrm>
            <a:off x="5591944" y="2125753"/>
            <a:ext cx="3763210" cy="4000387"/>
          </a:xfrm>
          <a:prstGeom prst="rect">
            <a:avLst/>
          </a:prstGeom>
        </p:spPr>
      </p:pic>
    </p:spTree>
    <p:extLst>
      <p:ext uri="{BB962C8B-B14F-4D97-AF65-F5344CB8AC3E}">
        <p14:creationId xmlns:p14="http://schemas.microsoft.com/office/powerpoint/2010/main" val="64637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Coreografía</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Sin embargo, tener demasiadas transacciones locales hará que rastrear qué servicios escuchan qué eventos se vuelve muy complejo.</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2879843"/>
            <a:ext cx="3638353" cy="1629277"/>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En el caso de la </a:t>
            </a:r>
            <a:r>
              <a:rPr lang="es-ES_tradnl" sz="1400" b="1" spc="-1" dirty="0"/>
              <a:t>coreografía</a:t>
            </a:r>
            <a:r>
              <a:rPr lang="es-ES_tradnl" sz="1400" spc="-1" dirty="0"/>
              <a:t>, se generará un nuevo </a:t>
            </a:r>
            <a:r>
              <a:rPr lang="es-ES_tradnl" sz="1400" b="1" spc="-1" dirty="0"/>
              <a:t>evento</a:t>
            </a:r>
            <a:r>
              <a:rPr lang="es-ES_tradnl" sz="1400" spc="-1" dirty="0"/>
              <a:t> notificando que la operación ha sido errónea. Finalmente todos los participantes, que forman parte de la transacción distribuida, consumirán dicho evento para </a:t>
            </a:r>
            <a:r>
              <a:rPr lang="es-ES_tradnl" sz="1400" b="1" spc="-1" dirty="0"/>
              <a:t>deshacer</a:t>
            </a:r>
            <a:r>
              <a:rPr lang="es-ES_tradnl" sz="1400" spc="-1" dirty="0"/>
              <a:t> la operación volviendo al estado original. </a:t>
            </a:r>
          </a:p>
        </p:txBody>
      </p:sp>
      <p:pic>
        <p:nvPicPr>
          <p:cNvPr id="3" name="Picture 2">
            <a:extLst>
              <a:ext uri="{FF2B5EF4-FFF2-40B4-BE49-F238E27FC236}">
                <a16:creationId xmlns:a16="http://schemas.microsoft.com/office/drawing/2014/main" id="{DEB1D073-73EC-3447-9FB9-01489F94255D}"/>
              </a:ext>
            </a:extLst>
          </p:cNvPr>
          <p:cNvPicPr>
            <a:picLocks noChangeAspect="1"/>
          </p:cNvPicPr>
          <p:nvPr/>
        </p:nvPicPr>
        <p:blipFill>
          <a:blip r:embed="rId2"/>
          <a:stretch>
            <a:fillRect/>
          </a:stretch>
        </p:blipFill>
        <p:spPr>
          <a:xfrm>
            <a:off x="3968806" y="2587607"/>
            <a:ext cx="5220715" cy="3577697"/>
          </a:xfrm>
          <a:prstGeom prst="rect">
            <a:avLst/>
          </a:prstGeom>
        </p:spPr>
      </p:pic>
      <p:sp>
        <p:nvSpPr>
          <p:cNvPr id="12" name="CustomShape 4">
            <a:extLst>
              <a:ext uri="{FF2B5EF4-FFF2-40B4-BE49-F238E27FC236}">
                <a16:creationId xmlns:a16="http://schemas.microsoft.com/office/drawing/2014/main" id="{E6A7ADAD-B155-3F4C-9ECC-0B9FC9F6B19F}"/>
              </a:ext>
            </a:extLst>
          </p:cNvPr>
          <p:cNvSpPr/>
          <p:nvPr/>
        </p:nvSpPr>
        <p:spPr>
          <a:xfrm>
            <a:off x="153391" y="1268760"/>
            <a:ext cx="9060445" cy="1413833"/>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En caso de que una transacción de </a:t>
            </a:r>
            <a:r>
              <a:rPr lang="es-ES_tradnl" sz="1400" b="1" spc="-1" dirty="0"/>
              <a:t>error</a:t>
            </a:r>
            <a:r>
              <a:rPr lang="es-ES_tradnl" sz="1400" spc="-1" dirty="0"/>
              <a:t> en alguna de las </a:t>
            </a:r>
            <a:r>
              <a:rPr lang="es-ES_tradnl" sz="1400" b="1" spc="-1" dirty="0"/>
              <a:t>transacciones locales, </a:t>
            </a:r>
            <a:r>
              <a:rPr lang="es-ES_tradnl" sz="1400" spc="-1" dirty="0"/>
              <a:t>se tiene que realizar una </a:t>
            </a:r>
            <a:r>
              <a:rPr lang="es-ES_tradnl" sz="1400" b="1" spc="-1" dirty="0"/>
              <a:t>maniobra de compensación</a:t>
            </a:r>
            <a:r>
              <a:rPr lang="es-ES_tradnl" sz="1400" spc="-1" dirty="0"/>
              <a:t>.</a:t>
            </a:r>
          </a:p>
          <a:p>
            <a:pPr marL="170876" algn="just">
              <a:buClr>
                <a:srgbClr val="68AEC8"/>
              </a:buClr>
            </a:pPr>
            <a:endParaRPr lang="es-ES_tradnl" sz="1400" spc="-1" dirty="0"/>
          </a:p>
          <a:p>
            <a:pPr marL="170876" algn="just">
              <a:buClr>
                <a:srgbClr val="68AEC8"/>
              </a:buClr>
            </a:pPr>
            <a:r>
              <a:rPr lang="es-ES_tradnl" sz="1400" spc="-1" dirty="0"/>
              <a:t>Una compensación en una </a:t>
            </a:r>
            <a:r>
              <a:rPr lang="es-ES_tradnl" sz="1400" b="1" spc="-1" dirty="0"/>
              <a:t>coreografía</a:t>
            </a:r>
            <a:r>
              <a:rPr lang="es-ES_tradnl" sz="1400" spc="-1" dirty="0"/>
              <a:t> suele resultar algo más complejo que con la </a:t>
            </a:r>
            <a:r>
              <a:rPr lang="es-ES_tradnl" sz="1400" b="1" spc="-1" dirty="0"/>
              <a:t>orquestación</a:t>
            </a:r>
            <a:r>
              <a:rPr lang="es-ES_tradnl" sz="1400" spc="-1" dirty="0"/>
              <a:t>, siempre que el flujo no sea lo suficientemente simple. Cuanto más pasos tenga nuestro flujo más complejo será realizar un sistema de compensación. </a:t>
            </a:r>
          </a:p>
        </p:txBody>
      </p:sp>
    </p:spTree>
    <p:extLst>
      <p:ext uri="{BB962C8B-B14F-4D97-AF65-F5344CB8AC3E}">
        <p14:creationId xmlns:p14="http://schemas.microsoft.com/office/powerpoint/2010/main" val="4105536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ABF03D-CA65-EF4F-895B-4DE80CBE85B0}"/>
              </a:ext>
            </a:extLst>
          </p:cNvPr>
          <p:cNvPicPr>
            <a:picLocks noChangeAspect="1"/>
          </p:cNvPicPr>
          <p:nvPr/>
        </p:nvPicPr>
        <p:blipFill>
          <a:blip r:embed="rId2"/>
          <a:stretch>
            <a:fillRect/>
          </a:stretch>
        </p:blipFill>
        <p:spPr>
          <a:xfrm>
            <a:off x="4345533" y="4492515"/>
            <a:ext cx="4867650" cy="1744797"/>
          </a:xfrm>
          <a:prstGeom prst="rect">
            <a:avLst/>
          </a:prstGeom>
        </p:spPr>
      </p:pic>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Orquestación</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La complejidad de la transacción permanece lineal cuando se agregan nuevos pasos dentro de la transacción, por lo que la Orquestación resulta ideal para flujos complejos.</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1413833"/>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La </a:t>
            </a:r>
            <a:r>
              <a:rPr lang="es-ES_tradnl" sz="1400" b="1" spc="-1" dirty="0"/>
              <a:t>orquestación</a:t>
            </a:r>
            <a:r>
              <a:rPr lang="es-ES_tradnl" sz="1400" spc="-1" dirty="0"/>
              <a:t> es una manera de coordinar sagas donde un </a:t>
            </a:r>
            <a:r>
              <a:rPr lang="es-ES_tradnl" sz="1400" b="1" spc="-1" dirty="0"/>
              <a:t>controlador</a:t>
            </a:r>
            <a:r>
              <a:rPr lang="es-ES_tradnl" sz="1400" spc="-1" dirty="0"/>
              <a:t> centralizado indica a los participantes de la saga qué </a:t>
            </a:r>
            <a:r>
              <a:rPr lang="es-ES_tradnl" sz="1400" b="1" spc="-1" dirty="0"/>
              <a:t>transacciones locales </a:t>
            </a:r>
            <a:r>
              <a:rPr lang="es-ES_tradnl" sz="1400" spc="-1" dirty="0"/>
              <a:t>se deben ejecutar. El </a:t>
            </a:r>
            <a:r>
              <a:rPr lang="es-ES_tradnl" sz="1400" b="1" spc="-1" dirty="0"/>
              <a:t>orquestador</a:t>
            </a:r>
            <a:r>
              <a:rPr lang="es-ES_tradnl" sz="1400" spc="-1" dirty="0"/>
              <a:t> de la saga administra todas las transacciones e indica a los participantes qué </a:t>
            </a:r>
            <a:r>
              <a:rPr lang="es-ES_tradnl" sz="1400" b="1" spc="-1" dirty="0"/>
              <a:t>operación</a:t>
            </a:r>
            <a:r>
              <a:rPr lang="es-ES_tradnl" sz="1400" spc="-1" dirty="0"/>
              <a:t> deben realizar en función de los </a:t>
            </a:r>
            <a:r>
              <a:rPr lang="es-ES_tradnl" sz="1400" b="1" spc="-1" dirty="0"/>
              <a:t>eventos</a:t>
            </a:r>
            <a:r>
              <a:rPr lang="es-ES_tradnl" sz="1400" spc="-1" dirty="0"/>
              <a:t>. </a:t>
            </a:r>
          </a:p>
          <a:p>
            <a:pPr marL="170876" algn="just">
              <a:buClr>
                <a:srgbClr val="68AEC8"/>
              </a:buClr>
            </a:pPr>
            <a:endParaRPr lang="es-ES_tradnl" sz="1400" spc="-1" dirty="0"/>
          </a:p>
          <a:p>
            <a:pPr marL="170876" algn="just">
              <a:buClr>
                <a:srgbClr val="68AEC8"/>
              </a:buClr>
            </a:pPr>
            <a:r>
              <a:rPr lang="es-ES_tradnl" sz="1400" spc="-1" dirty="0"/>
              <a:t>El </a:t>
            </a:r>
            <a:r>
              <a:rPr lang="es-ES_tradnl" sz="1400" b="1" spc="-1" dirty="0"/>
              <a:t>orquestador</a:t>
            </a:r>
            <a:r>
              <a:rPr lang="es-ES_tradnl" sz="1400" spc="-1" dirty="0"/>
              <a:t> </a:t>
            </a:r>
            <a:r>
              <a:rPr lang="es-ES_tradnl" sz="1400" b="1" spc="-1" dirty="0"/>
              <a:t>ejecuta</a:t>
            </a:r>
            <a:r>
              <a:rPr lang="es-ES_tradnl" sz="1400" spc="-1" dirty="0"/>
              <a:t> solicitudes de Saga, </a:t>
            </a:r>
            <a:r>
              <a:rPr lang="es-ES_tradnl" sz="1400" b="1" spc="-1" dirty="0"/>
              <a:t>almacena</a:t>
            </a:r>
            <a:r>
              <a:rPr lang="es-ES_tradnl" sz="1400" spc="-1" dirty="0"/>
              <a:t> e </a:t>
            </a:r>
            <a:r>
              <a:rPr lang="es-ES_tradnl" sz="1400" b="1" spc="-1" dirty="0"/>
              <a:t>interpreta</a:t>
            </a:r>
            <a:r>
              <a:rPr lang="es-ES_tradnl" sz="1400" spc="-1" dirty="0"/>
              <a:t> los </a:t>
            </a:r>
            <a:r>
              <a:rPr lang="es-ES_tradnl" sz="1400" b="1" spc="-1" dirty="0"/>
              <a:t>estados</a:t>
            </a:r>
            <a:r>
              <a:rPr lang="es-ES_tradnl" sz="1400" spc="-1" dirty="0"/>
              <a:t> de cada tarea y controla la recuperación de </a:t>
            </a:r>
            <a:r>
              <a:rPr lang="es-ES_tradnl" sz="1400" b="1" spc="-1" dirty="0"/>
              <a:t>errores</a:t>
            </a:r>
            <a:r>
              <a:rPr lang="es-ES_tradnl" sz="1400" spc="-1" dirty="0"/>
              <a:t> con transacciones de compensación.</a:t>
            </a:r>
          </a:p>
        </p:txBody>
      </p:sp>
      <p:sp>
        <p:nvSpPr>
          <p:cNvPr id="11" name="CustomShape 4">
            <a:extLst>
              <a:ext uri="{FF2B5EF4-FFF2-40B4-BE49-F238E27FC236}">
                <a16:creationId xmlns:a16="http://schemas.microsoft.com/office/drawing/2014/main" id="{2FFAE8B9-A586-004E-A03A-F4BC1AE90131}"/>
              </a:ext>
            </a:extLst>
          </p:cNvPr>
          <p:cNvSpPr/>
          <p:nvPr/>
        </p:nvSpPr>
        <p:spPr>
          <a:xfrm>
            <a:off x="141407" y="2751796"/>
            <a:ext cx="9072429" cy="1829332"/>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200" b="1" spc="-1" dirty="0"/>
              <a:t>Ventajas</a:t>
            </a:r>
          </a:p>
          <a:p>
            <a:pPr marL="170876" algn="just">
              <a:buClr>
                <a:srgbClr val="68AEC8"/>
              </a:buClr>
            </a:pPr>
            <a:endParaRPr lang="es-ES_tradnl" sz="1200" b="1" spc="-1" dirty="0"/>
          </a:p>
          <a:p>
            <a:pPr marL="342326" indent="-171450" algn="just">
              <a:spcAft>
                <a:spcPts val="600"/>
              </a:spcAft>
              <a:buClr>
                <a:srgbClr val="68AEC8"/>
              </a:buClr>
              <a:buFont typeface="Arial" panose="020B0604020202020204" pitchFamily="34" charset="0"/>
              <a:buChar char="•"/>
            </a:pPr>
            <a:r>
              <a:rPr lang="es-ES_tradnl" sz="1200" spc="-1" dirty="0"/>
              <a:t>Válida para flujos de trabajo </a:t>
            </a:r>
            <a:r>
              <a:rPr lang="es-ES_tradnl" sz="1200" b="1" spc="-1" dirty="0"/>
              <a:t>complejos</a:t>
            </a:r>
            <a:r>
              <a:rPr lang="es-ES_tradnl" sz="1200" spc="-1" dirty="0"/>
              <a:t> que impliquen a muchos participantes o la adición de nuevos participantes a lo largo del tiempo.</a:t>
            </a:r>
          </a:p>
          <a:p>
            <a:pPr marL="342326" indent="-171450" algn="just">
              <a:spcAft>
                <a:spcPts val="600"/>
              </a:spcAft>
              <a:buClr>
                <a:srgbClr val="68AEC8"/>
              </a:buClr>
              <a:buFont typeface="Arial" panose="020B0604020202020204" pitchFamily="34" charset="0"/>
              <a:buChar char="•"/>
            </a:pPr>
            <a:r>
              <a:rPr lang="es-ES_tradnl" sz="1200" spc="-1" dirty="0"/>
              <a:t>Adecuada cuando se </a:t>
            </a:r>
            <a:r>
              <a:rPr lang="es-ES_tradnl" sz="1200" b="1" spc="-1" dirty="0"/>
              <a:t>controla</a:t>
            </a:r>
            <a:r>
              <a:rPr lang="es-ES_tradnl" sz="1200" spc="-1" dirty="0"/>
              <a:t> a cada participante del proceso y se controla el </a:t>
            </a:r>
            <a:r>
              <a:rPr lang="es-ES_tradnl" sz="1200" b="1" spc="-1" dirty="0"/>
              <a:t>flujo de actividades</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No introduce dependencias cíclicas, ya que el orquestador depende unilateralmente de los participantes de la saga.</a:t>
            </a:r>
          </a:p>
          <a:p>
            <a:pPr marL="342326" indent="-171450" algn="just">
              <a:spcAft>
                <a:spcPts val="600"/>
              </a:spcAft>
              <a:buClr>
                <a:srgbClr val="68AEC8"/>
              </a:buClr>
              <a:buFont typeface="Arial" panose="020B0604020202020204" pitchFamily="34" charset="0"/>
              <a:buChar char="•"/>
            </a:pPr>
            <a:r>
              <a:rPr lang="es-ES_tradnl" sz="1200" spc="-1" dirty="0"/>
              <a:t>No es necesario que los participantes de la saga conozcan los comandos de otros participantes. La separación clara de los problemas </a:t>
            </a:r>
            <a:r>
              <a:rPr lang="es-ES_tradnl" sz="1200" b="1" spc="-1" dirty="0"/>
              <a:t>simplifica</a:t>
            </a:r>
            <a:r>
              <a:rPr lang="es-ES_tradnl" sz="1200" spc="-1" dirty="0"/>
              <a:t> la lógica empresarial.</a:t>
            </a:r>
          </a:p>
        </p:txBody>
      </p:sp>
      <p:sp>
        <p:nvSpPr>
          <p:cNvPr id="12" name="CustomShape 4">
            <a:extLst>
              <a:ext uri="{FF2B5EF4-FFF2-40B4-BE49-F238E27FC236}">
                <a16:creationId xmlns:a16="http://schemas.microsoft.com/office/drawing/2014/main" id="{7ABB81EA-C911-AD48-9358-E6E7491BE642}"/>
              </a:ext>
            </a:extLst>
          </p:cNvPr>
          <p:cNvSpPr/>
          <p:nvPr/>
        </p:nvSpPr>
        <p:spPr>
          <a:xfrm>
            <a:off x="140219" y="4715176"/>
            <a:ext cx="4204661" cy="1306112"/>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200" b="1" spc="-1" dirty="0"/>
              <a:t>Inconvenientes</a:t>
            </a:r>
          </a:p>
          <a:p>
            <a:pPr marL="170876" algn="just">
              <a:buClr>
                <a:srgbClr val="68AEC8"/>
              </a:buClr>
            </a:pPr>
            <a:endParaRPr lang="es-ES_tradnl" sz="1200" b="1" spc="-1" dirty="0"/>
          </a:p>
          <a:p>
            <a:pPr marL="342326" indent="-171450" algn="just">
              <a:spcAft>
                <a:spcPts val="600"/>
              </a:spcAft>
              <a:buClr>
                <a:srgbClr val="68AEC8"/>
              </a:buClr>
              <a:buFont typeface="Arial" panose="020B0604020202020204" pitchFamily="34" charset="0"/>
              <a:buChar char="•"/>
            </a:pPr>
            <a:r>
              <a:rPr lang="es-ES_tradnl" sz="1200" spc="-1" dirty="0"/>
              <a:t>La </a:t>
            </a:r>
            <a:r>
              <a:rPr lang="es-ES_tradnl" sz="1200" b="1" spc="-1" dirty="0"/>
              <a:t>complejidad</a:t>
            </a:r>
            <a:r>
              <a:rPr lang="es-ES_tradnl" sz="1200" spc="-1" dirty="0"/>
              <a:t> del diseño adicional requiere una implementación de una </a:t>
            </a:r>
            <a:r>
              <a:rPr lang="es-ES_tradnl" sz="1200" b="1" spc="-1" dirty="0"/>
              <a:t>lógica de coordinación</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Existe un </a:t>
            </a:r>
            <a:r>
              <a:rPr lang="es-ES_tradnl" sz="1200" b="1" spc="-1" dirty="0"/>
              <a:t>punto de error </a:t>
            </a:r>
            <a:r>
              <a:rPr lang="es-ES_tradnl" sz="1200" spc="-1" dirty="0"/>
              <a:t>adicional, ya que el orquestador administra todo el flujo de trabajo.</a:t>
            </a:r>
          </a:p>
        </p:txBody>
      </p:sp>
    </p:spTree>
    <p:extLst>
      <p:ext uri="{BB962C8B-B14F-4D97-AF65-F5344CB8AC3E}">
        <p14:creationId xmlns:p14="http://schemas.microsoft.com/office/powerpoint/2010/main" val="2439401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9D0336-C210-AA49-A143-2F2A75EB9C0F}"/>
              </a:ext>
            </a:extLst>
          </p:cNvPr>
          <p:cNvPicPr>
            <a:picLocks noChangeAspect="1"/>
          </p:cNvPicPr>
          <p:nvPr/>
        </p:nvPicPr>
        <p:blipFill>
          <a:blip r:embed="rId2"/>
          <a:stretch>
            <a:fillRect/>
          </a:stretch>
        </p:blipFill>
        <p:spPr>
          <a:xfrm>
            <a:off x="3575720" y="2492896"/>
            <a:ext cx="6045819" cy="3703257"/>
          </a:xfrm>
          <a:prstGeom prst="rect">
            <a:avLst/>
          </a:prstGeom>
        </p:spPr>
      </p:pic>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Orquestación</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Con la orquestación se conoce de una manera fácil el flujo que va a llevar cada transacción local.</a:t>
            </a:r>
          </a:p>
          <a:p>
            <a:pPr>
              <a:spcBef>
                <a:spcPts val="800"/>
              </a:spcBef>
            </a:pPr>
            <a:r>
              <a:rPr lang="es-ES" sz="1400" dirty="0">
                <a:solidFill>
                  <a:schemeClr val="bg1"/>
                </a:solidFill>
              </a:rPr>
              <a:t>Puesto que la lógica está centralizada, es fácil de mantener todo el flujo de trabajo en un solo lugar.</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767503"/>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El </a:t>
            </a:r>
            <a:r>
              <a:rPr lang="es-ES_tradnl" sz="1400" b="1" spc="-1" dirty="0"/>
              <a:t>orquestador</a:t>
            </a:r>
            <a:r>
              <a:rPr lang="es-ES_tradnl" sz="1400" spc="-1" dirty="0"/>
              <a:t> es una </a:t>
            </a:r>
            <a:r>
              <a:rPr lang="es-ES_tradnl" sz="1400" b="1" spc="-1" dirty="0"/>
              <a:t>máquina de estado </a:t>
            </a:r>
            <a:r>
              <a:rPr lang="es-ES_tradnl" sz="1400" spc="-1" dirty="0"/>
              <a:t>donde cada transformación corresponde a un </a:t>
            </a:r>
            <a:r>
              <a:rPr lang="es-ES_tradnl" sz="1400" b="1" spc="-1" dirty="0"/>
              <a:t>comando</a:t>
            </a:r>
            <a:r>
              <a:rPr lang="es-ES_tradnl" sz="1400" spc="-1" dirty="0"/>
              <a:t> o </a:t>
            </a:r>
            <a:r>
              <a:rPr lang="es-ES_tradnl" sz="1400" b="1" spc="-1" dirty="0"/>
              <a:t>mensaje</a:t>
            </a:r>
            <a:r>
              <a:rPr lang="es-ES_tradnl" sz="1400" spc="-1" dirty="0"/>
              <a:t>. Las </a:t>
            </a:r>
            <a:r>
              <a:rPr lang="es-ES_tradnl" sz="1400" b="1" spc="-1" dirty="0"/>
              <a:t>máquinas de estados </a:t>
            </a:r>
            <a:r>
              <a:rPr lang="es-ES_tradnl" sz="1400" spc="-1" dirty="0"/>
              <a:t>son un patrón excelente para estructurar un flujo o comportamiento bien definido ya que son fáciles de implementar.</a:t>
            </a:r>
          </a:p>
        </p:txBody>
      </p:sp>
      <p:sp>
        <p:nvSpPr>
          <p:cNvPr id="11" name="CustomShape 4">
            <a:extLst>
              <a:ext uri="{FF2B5EF4-FFF2-40B4-BE49-F238E27FC236}">
                <a16:creationId xmlns:a16="http://schemas.microsoft.com/office/drawing/2014/main" id="{2FFAE8B9-A586-004E-A03A-F4BC1AE90131}"/>
              </a:ext>
            </a:extLst>
          </p:cNvPr>
          <p:cNvSpPr/>
          <p:nvPr/>
        </p:nvSpPr>
        <p:spPr>
          <a:xfrm>
            <a:off x="141407" y="2448082"/>
            <a:ext cx="3794353" cy="2937327"/>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200" b="1" spc="-1" dirty="0"/>
              <a:t>Flujo normal:</a:t>
            </a:r>
          </a:p>
          <a:p>
            <a:pPr marL="170876" algn="just">
              <a:buClr>
                <a:srgbClr val="68AEC8"/>
              </a:buClr>
            </a:pPr>
            <a:endParaRPr lang="es-ES_tradnl" sz="1200" b="1" spc="-1" dirty="0"/>
          </a:p>
          <a:p>
            <a:pPr marL="342326" indent="-171450" algn="just">
              <a:spcAft>
                <a:spcPts val="600"/>
              </a:spcAft>
              <a:buClr>
                <a:srgbClr val="68AEC8"/>
              </a:buClr>
              <a:buFont typeface="Arial" panose="020B0604020202020204" pitchFamily="34" charset="0"/>
              <a:buChar char="•"/>
            </a:pPr>
            <a:r>
              <a:rPr lang="es-ES_tradnl" sz="1200" spc="-1" dirty="0"/>
              <a:t>El </a:t>
            </a:r>
            <a:r>
              <a:rPr lang="es-ES_tradnl" sz="1200" i="1" spc="-1" dirty="0"/>
              <a:t>Servicio de Ordenes</a:t>
            </a:r>
            <a:r>
              <a:rPr lang="es-ES_tradnl" sz="1200" spc="-1" dirty="0"/>
              <a:t>, genera una orden pendiente y solicita al </a:t>
            </a:r>
            <a:r>
              <a:rPr lang="es-ES_tradnl" sz="1200" i="1" spc="-1" dirty="0"/>
              <a:t>Orquestador</a:t>
            </a:r>
            <a:r>
              <a:rPr lang="es-ES_tradnl" sz="1200" spc="-1" dirty="0"/>
              <a:t> que inicie una transacción de </a:t>
            </a:r>
            <a:r>
              <a:rPr lang="es-ES_tradnl" sz="1200" i="1" spc="-1" dirty="0"/>
              <a:t>Creación de Orden</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El </a:t>
            </a:r>
            <a:r>
              <a:rPr lang="es-ES_tradnl" sz="1200" i="1" spc="-1" dirty="0"/>
              <a:t>Orquestador</a:t>
            </a:r>
            <a:r>
              <a:rPr lang="es-ES_tradnl" sz="1200" spc="-1" dirty="0"/>
              <a:t> envía un comando para iniciar el pago al </a:t>
            </a:r>
            <a:r>
              <a:rPr lang="es-ES_tradnl" sz="1200" i="1" spc="-1" dirty="0"/>
              <a:t>Servicio de Pago </a:t>
            </a:r>
            <a:r>
              <a:rPr lang="es-ES_tradnl" sz="1200" spc="-1" dirty="0"/>
              <a:t>y responde con un mensaje de </a:t>
            </a:r>
            <a:r>
              <a:rPr lang="es-ES_tradnl" sz="1200" i="1" spc="-1" dirty="0"/>
              <a:t>Pago Ejecutado.</a:t>
            </a:r>
          </a:p>
          <a:p>
            <a:pPr marL="342326" indent="-171450" algn="just">
              <a:spcAft>
                <a:spcPts val="600"/>
              </a:spcAft>
              <a:buClr>
                <a:srgbClr val="68AEC8"/>
              </a:buClr>
              <a:buFont typeface="Arial" panose="020B0604020202020204" pitchFamily="34" charset="0"/>
              <a:buChar char="•"/>
            </a:pPr>
            <a:r>
              <a:rPr lang="es-ES_tradnl" sz="1200" spc="-1" dirty="0"/>
              <a:t>El </a:t>
            </a:r>
            <a:r>
              <a:rPr lang="es-ES_tradnl" sz="1200" i="1" spc="-1" dirty="0"/>
              <a:t>Orquestador</a:t>
            </a:r>
            <a:r>
              <a:rPr lang="es-ES_tradnl" sz="1200" spc="-1" dirty="0"/>
              <a:t> envía un comando para preparar el pedido al </a:t>
            </a:r>
            <a:r>
              <a:rPr lang="es-ES_tradnl" sz="1200" i="1" spc="-1" dirty="0"/>
              <a:t>Servicio de Existencias</a:t>
            </a:r>
            <a:r>
              <a:rPr lang="es-ES_tradnl" sz="1200" spc="-1" dirty="0"/>
              <a:t> y responde con un mensaje de </a:t>
            </a:r>
            <a:r>
              <a:rPr lang="es-ES_tradnl" sz="1200" i="1" spc="-1" dirty="0"/>
              <a:t>Pedido Preparado</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Por último, el </a:t>
            </a:r>
            <a:r>
              <a:rPr lang="es-ES_tradnl" sz="1200" i="1" spc="-1" dirty="0"/>
              <a:t>Orquestador</a:t>
            </a:r>
            <a:r>
              <a:rPr lang="es-ES_tradnl" sz="1200" spc="-1" dirty="0"/>
              <a:t> envía un comando de </a:t>
            </a:r>
            <a:r>
              <a:rPr lang="es-ES_tradnl" sz="1200" i="1" spc="-1" dirty="0"/>
              <a:t>Entrega de Pedido </a:t>
            </a:r>
            <a:r>
              <a:rPr lang="es-ES_tradnl" sz="1200" spc="-1" dirty="0"/>
              <a:t>al </a:t>
            </a:r>
            <a:r>
              <a:rPr lang="es-ES_tradnl" sz="1200" i="1" spc="-1" dirty="0"/>
              <a:t>Servicio de Entrega </a:t>
            </a:r>
            <a:r>
              <a:rPr lang="es-ES_tradnl" sz="1200" spc="-1" dirty="0"/>
              <a:t>y responde con un mensaje de </a:t>
            </a:r>
            <a:r>
              <a:rPr lang="es-ES_tradnl" sz="1200" i="1" spc="-1" dirty="0"/>
              <a:t>Pedido Entregado</a:t>
            </a:r>
            <a:r>
              <a:rPr lang="es-ES_tradnl" sz="1200" spc="-1" dirty="0"/>
              <a:t>.</a:t>
            </a:r>
          </a:p>
        </p:txBody>
      </p:sp>
    </p:spTree>
    <p:extLst>
      <p:ext uri="{BB962C8B-B14F-4D97-AF65-F5344CB8AC3E}">
        <p14:creationId xmlns:p14="http://schemas.microsoft.com/office/powerpoint/2010/main" val="160939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DAB58-E8FD-424A-B2F0-BA5AE3ADDCD1}"/>
              </a:ext>
            </a:extLst>
          </p:cNvPr>
          <p:cNvPicPr>
            <a:picLocks noChangeAspect="1"/>
          </p:cNvPicPr>
          <p:nvPr/>
        </p:nvPicPr>
        <p:blipFill>
          <a:blip r:embed="rId2"/>
          <a:stretch>
            <a:fillRect/>
          </a:stretch>
        </p:blipFill>
        <p:spPr>
          <a:xfrm>
            <a:off x="3790071" y="2564904"/>
            <a:ext cx="5762313" cy="3668337"/>
          </a:xfrm>
          <a:prstGeom prst="rect">
            <a:avLst/>
          </a:prstGeom>
        </p:spPr>
      </p:pic>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Orquestación</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Existen una gran variedad </a:t>
            </a:r>
            <a:r>
              <a:rPr lang="es-ES" sz="1400" dirty="0" err="1">
                <a:solidFill>
                  <a:schemeClr val="bg1"/>
                </a:solidFill>
              </a:rPr>
              <a:t>Frameworks</a:t>
            </a:r>
            <a:r>
              <a:rPr lang="es-ES" sz="1400" dirty="0">
                <a:solidFill>
                  <a:schemeClr val="bg1"/>
                </a:solidFill>
              </a:rPr>
              <a:t> y librerías que ayudan a implementar este patrón como </a:t>
            </a:r>
            <a:r>
              <a:rPr lang="es-ES" sz="1400" dirty="0" err="1">
                <a:solidFill>
                  <a:schemeClr val="bg1"/>
                </a:solidFill>
              </a:rPr>
              <a:t>Axon</a:t>
            </a:r>
            <a:r>
              <a:rPr lang="es-ES" sz="1400" dirty="0">
                <a:solidFill>
                  <a:schemeClr val="bg1"/>
                </a:solidFill>
              </a:rPr>
              <a:t>, </a:t>
            </a:r>
            <a:r>
              <a:rPr lang="es-ES" sz="1400" dirty="0" err="1">
                <a:solidFill>
                  <a:schemeClr val="bg1"/>
                </a:solidFill>
              </a:rPr>
              <a:t>Camunda</a:t>
            </a:r>
            <a:r>
              <a:rPr lang="es-ES" sz="1400" dirty="0">
                <a:solidFill>
                  <a:schemeClr val="bg1"/>
                </a:solidFill>
              </a:rPr>
              <a:t> o </a:t>
            </a:r>
            <a:r>
              <a:rPr lang="es-ES" sz="1400" dirty="0" err="1">
                <a:solidFill>
                  <a:schemeClr val="bg1"/>
                </a:solidFill>
              </a:rPr>
              <a:t>Zeebe</a:t>
            </a:r>
            <a:r>
              <a:rPr lang="es-ES" sz="1400" dirty="0">
                <a:solidFill>
                  <a:schemeClr val="bg1"/>
                </a:solidFill>
              </a:rPr>
              <a:t> entre otros.</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552059"/>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Deshacer transacciones resulta mucho mas sencillo cuando se tiene un </a:t>
            </a:r>
            <a:r>
              <a:rPr lang="es-ES_tradnl" sz="1400" b="1" spc="-1" dirty="0"/>
              <a:t>orquestador</a:t>
            </a:r>
            <a:r>
              <a:rPr lang="es-ES_tradnl" sz="1400" spc="-1" dirty="0"/>
              <a:t> que se encarga de </a:t>
            </a:r>
            <a:r>
              <a:rPr lang="es-ES_tradnl" sz="1400" b="1" spc="-1" dirty="0"/>
              <a:t>invocar</a:t>
            </a:r>
            <a:r>
              <a:rPr lang="es-ES_tradnl" sz="1400" spc="-1" dirty="0"/>
              <a:t> y </a:t>
            </a:r>
            <a:r>
              <a:rPr lang="es-ES_tradnl" sz="1400" b="1" spc="-1" dirty="0"/>
              <a:t>coordinar</a:t>
            </a:r>
            <a:r>
              <a:rPr lang="es-ES_tradnl" sz="1400" spc="-1" dirty="0"/>
              <a:t> todas las </a:t>
            </a:r>
            <a:r>
              <a:rPr lang="es-ES_tradnl" sz="1400" b="1" spc="-1" dirty="0"/>
              <a:t>maniobras de compensación </a:t>
            </a:r>
            <a:r>
              <a:rPr lang="es-ES_tradnl" sz="1400" spc="-1" dirty="0"/>
              <a:t>necesarias para volver al estado inicial.</a:t>
            </a:r>
          </a:p>
        </p:txBody>
      </p:sp>
      <p:sp>
        <p:nvSpPr>
          <p:cNvPr id="11" name="CustomShape 4">
            <a:extLst>
              <a:ext uri="{FF2B5EF4-FFF2-40B4-BE49-F238E27FC236}">
                <a16:creationId xmlns:a16="http://schemas.microsoft.com/office/drawing/2014/main" id="{2FFAE8B9-A586-004E-A03A-F4BC1AE90131}"/>
              </a:ext>
            </a:extLst>
          </p:cNvPr>
          <p:cNvSpPr/>
          <p:nvPr/>
        </p:nvSpPr>
        <p:spPr>
          <a:xfrm>
            <a:off x="141407" y="2448082"/>
            <a:ext cx="3794353" cy="2567996"/>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200" b="1" spc="-1" dirty="0"/>
              <a:t>Flujo con compensación:</a:t>
            </a:r>
          </a:p>
          <a:p>
            <a:pPr marL="170876" algn="just">
              <a:buClr>
                <a:srgbClr val="68AEC8"/>
              </a:buClr>
            </a:pPr>
            <a:endParaRPr lang="es-ES_tradnl" sz="1200" b="1" spc="-1" dirty="0"/>
          </a:p>
          <a:p>
            <a:pPr marL="342326" indent="-171450" algn="just">
              <a:spcAft>
                <a:spcPts val="600"/>
              </a:spcAft>
              <a:buClr>
                <a:srgbClr val="68AEC8"/>
              </a:buClr>
              <a:buFont typeface="Arial" panose="020B0604020202020204" pitchFamily="34" charset="0"/>
              <a:buChar char="•"/>
            </a:pPr>
            <a:r>
              <a:rPr lang="es-ES_tradnl" sz="1200" spc="-1" dirty="0"/>
              <a:t>El </a:t>
            </a:r>
            <a:r>
              <a:rPr lang="es-ES_tradnl" sz="1200" i="1" spc="-1" dirty="0"/>
              <a:t>Servicio de Existencias</a:t>
            </a:r>
            <a:r>
              <a:rPr lang="es-ES_tradnl" sz="1200" spc="-1" dirty="0"/>
              <a:t> responde al </a:t>
            </a:r>
            <a:r>
              <a:rPr lang="es-ES_tradnl" sz="1200" i="1" spc="-1" dirty="0"/>
              <a:t>Orquestador</a:t>
            </a:r>
            <a:r>
              <a:rPr lang="es-ES_tradnl" sz="1200" spc="-1" dirty="0"/>
              <a:t> con un mensaje de </a:t>
            </a:r>
            <a:r>
              <a:rPr lang="es-ES_tradnl" sz="1200" i="1" spc="-1" dirty="0"/>
              <a:t>Fuera de stock. </a:t>
            </a:r>
            <a:endParaRPr lang="es-ES_tradnl" sz="1200" spc="-1" dirty="0"/>
          </a:p>
          <a:p>
            <a:pPr marL="342326" indent="-171450" algn="just">
              <a:spcAft>
                <a:spcPts val="600"/>
              </a:spcAft>
              <a:buClr>
                <a:srgbClr val="68AEC8"/>
              </a:buClr>
              <a:buFont typeface="Arial" panose="020B0604020202020204" pitchFamily="34" charset="0"/>
              <a:buChar char="•"/>
            </a:pPr>
            <a:r>
              <a:rPr lang="es-ES_tradnl" sz="1200" spc="-1" dirty="0"/>
              <a:t>El </a:t>
            </a:r>
            <a:r>
              <a:rPr lang="es-ES_tradnl" sz="1200" i="1" spc="-1" dirty="0"/>
              <a:t>Orquestador</a:t>
            </a:r>
            <a:r>
              <a:rPr lang="es-ES_tradnl" sz="1200" spc="-1" dirty="0"/>
              <a:t> reconoce que la transacción ha fallado e inicia la reversión o compensación.</a:t>
            </a:r>
          </a:p>
          <a:p>
            <a:pPr marL="342326" indent="-171450" algn="just">
              <a:spcAft>
                <a:spcPts val="600"/>
              </a:spcAft>
              <a:buClr>
                <a:srgbClr val="68AEC8"/>
              </a:buClr>
              <a:buFont typeface="Arial" panose="020B0604020202020204" pitchFamily="34" charset="0"/>
              <a:buChar char="•"/>
            </a:pPr>
            <a:r>
              <a:rPr lang="es-ES_tradnl" sz="1200" spc="-1" dirty="0"/>
              <a:t>En este caso, solo se ejecutó una sola operación con éxito antes de la falla, por lo que el </a:t>
            </a:r>
            <a:r>
              <a:rPr lang="es-ES_tradnl" sz="1200" i="1" spc="-1" dirty="0"/>
              <a:t>Orquestador</a:t>
            </a:r>
            <a:r>
              <a:rPr lang="es-ES_tradnl" sz="1200" spc="-1" dirty="0"/>
              <a:t> envía un comando de </a:t>
            </a:r>
            <a:r>
              <a:rPr lang="es-ES_tradnl" sz="1200" i="1" spc="-1" dirty="0"/>
              <a:t>Cliente de Reembolso </a:t>
            </a:r>
            <a:r>
              <a:rPr lang="es-ES_tradnl" sz="1200" spc="-1" dirty="0"/>
              <a:t>al </a:t>
            </a:r>
            <a:r>
              <a:rPr lang="es-ES_tradnl" sz="1200" i="1" spc="-1" dirty="0"/>
              <a:t>Servicio de Pago </a:t>
            </a:r>
            <a:r>
              <a:rPr lang="es-ES_tradnl" sz="1200" spc="-1" dirty="0"/>
              <a:t>y establece el estado de la orden como fallida.</a:t>
            </a:r>
          </a:p>
          <a:p>
            <a:pPr marL="342326" indent="-171450" algn="just">
              <a:spcAft>
                <a:spcPts val="600"/>
              </a:spcAft>
              <a:buClr>
                <a:srgbClr val="68AEC8"/>
              </a:buClr>
              <a:buFont typeface="Arial" panose="020B0604020202020204" pitchFamily="34" charset="0"/>
              <a:buChar char="•"/>
            </a:pPr>
            <a:endParaRPr lang="es-ES_tradnl" sz="1200" spc="-1" dirty="0"/>
          </a:p>
        </p:txBody>
      </p:sp>
    </p:spTree>
    <p:extLst>
      <p:ext uri="{BB962C8B-B14F-4D97-AF65-F5344CB8AC3E}">
        <p14:creationId xmlns:p14="http://schemas.microsoft.com/office/powerpoint/2010/main" val="2041160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Problemas y Consideraciones</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Hay que tener en cuenta una serie de consideraciones  antes de implementar el patrón de saga, ya que puede resultar una tarea muy compleja de implementar dependiendo del sistema.</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4768598"/>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Antes de implementar el patrón de saga deben tenerse en cuenta los siguientes puntos:</a:t>
            </a:r>
          </a:p>
          <a:p>
            <a:pPr marL="170876" algn="just">
              <a:buClr>
                <a:srgbClr val="68AEC8"/>
              </a:buClr>
            </a:pPr>
            <a:endParaRPr lang="es-ES_tradnl" sz="1400" spc="-1" dirty="0"/>
          </a:p>
          <a:p>
            <a:pPr marL="342326" indent="-171450" algn="just">
              <a:spcAft>
                <a:spcPts val="600"/>
              </a:spcAft>
              <a:buClr>
                <a:srgbClr val="68AEC8"/>
              </a:buClr>
              <a:buFont typeface="Arial" panose="020B0604020202020204" pitchFamily="34" charset="0"/>
              <a:buChar char="•"/>
            </a:pPr>
            <a:r>
              <a:rPr lang="es-ES_tradnl" sz="1200" spc="-1" dirty="0"/>
              <a:t>El patrón de saga inicialmente puede ser </a:t>
            </a:r>
            <a:r>
              <a:rPr lang="es-ES_tradnl" sz="1200" b="1" spc="-1" dirty="0"/>
              <a:t>desafiante</a:t>
            </a:r>
            <a:r>
              <a:rPr lang="es-ES_tradnl" sz="1200" spc="-1" dirty="0"/>
              <a:t>, ya que requiere una nueva forma de pensar sobre cómo </a:t>
            </a:r>
            <a:r>
              <a:rPr lang="es-ES_tradnl" sz="1200" b="1" spc="-1" dirty="0"/>
              <a:t>coordinar</a:t>
            </a:r>
            <a:r>
              <a:rPr lang="es-ES_tradnl" sz="1200" spc="-1" dirty="0"/>
              <a:t> una transacción y mantener la </a:t>
            </a:r>
            <a:r>
              <a:rPr lang="es-ES_tradnl" sz="1200" b="1" spc="-1" dirty="0"/>
              <a:t>coherencia</a:t>
            </a:r>
            <a:r>
              <a:rPr lang="es-ES_tradnl" sz="1200" spc="-1" dirty="0"/>
              <a:t> de los datos para un </a:t>
            </a:r>
            <a:r>
              <a:rPr lang="es-ES_tradnl" sz="1200" b="1" spc="-1" dirty="0"/>
              <a:t>proceso empresarial </a:t>
            </a:r>
            <a:r>
              <a:rPr lang="es-ES_tradnl" sz="1200" spc="-1" dirty="0"/>
              <a:t>que abarque varios </a:t>
            </a:r>
            <a:r>
              <a:rPr lang="es-ES_tradnl" sz="1200" spc="-1" dirty="0" err="1"/>
              <a:t>microservicios</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El patrón de saga es especialmente </a:t>
            </a:r>
            <a:r>
              <a:rPr lang="es-ES_tradnl" sz="1200" b="1" spc="-1" dirty="0"/>
              <a:t>difícil de depurar </a:t>
            </a:r>
            <a:r>
              <a:rPr lang="es-ES_tradnl" sz="1200" spc="-1" dirty="0"/>
              <a:t>y la </a:t>
            </a:r>
            <a:r>
              <a:rPr lang="es-ES_tradnl" sz="1200" b="1" spc="-1" dirty="0"/>
              <a:t>complejidad</a:t>
            </a:r>
            <a:r>
              <a:rPr lang="es-ES_tradnl" sz="1200" spc="-1" dirty="0"/>
              <a:t> crece a medida que los participantes </a:t>
            </a:r>
            <a:r>
              <a:rPr lang="es-ES_tradnl" sz="1200" b="1" spc="-1" dirty="0"/>
              <a:t>aumentan</a:t>
            </a:r>
            <a:r>
              <a:rPr lang="es-ES_tradnl" sz="1200" spc="-1" dirty="0"/>
              <a:t>.</a:t>
            </a:r>
          </a:p>
          <a:p>
            <a:pPr marL="342326" indent="-171450" algn="just">
              <a:spcAft>
                <a:spcPts val="600"/>
              </a:spcAft>
              <a:buClr>
                <a:srgbClr val="68AEC8"/>
              </a:buClr>
              <a:buFont typeface="Arial" panose="020B0604020202020204" pitchFamily="34" charset="0"/>
              <a:buChar char="•"/>
            </a:pPr>
            <a:r>
              <a:rPr lang="es-ES_tradnl" sz="1200" spc="-1" dirty="0"/>
              <a:t>Posibilidad de no poder </a:t>
            </a:r>
            <a:r>
              <a:rPr lang="es-ES_tradnl" sz="1200" b="1" spc="-1" dirty="0"/>
              <a:t>revertir</a:t>
            </a:r>
            <a:r>
              <a:rPr lang="es-ES_tradnl" sz="1200" spc="-1" dirty="0"/>
              <a:t> los datos ya que los participantes de la saga confirman los cambios en sus bases de datos locales.</a:t>
            </a:r>
          </a:p>
          <a:p>
            <a:pPr marL="342326" indent="-171450" algn="just">
              <a:spcAft>
                <a:spcPts val="600"/>
              </a:spcAft>
              <a:buClr>
                <a:srgbClr val="68AEC8"/>
              </a:buClr>
              <a:buFont typeface="Arial" panose="020B0604020202020204" pitchFamily="34" charset="0"/>
              <a:buChar char="•"/>
            </a:pPr>
            <a:r>
              <a:rPr lang="es-ES_tradnl" sz="1200" spc="-1" dirty="0"/>
              <a:t>La implementación debe ser capaz de controlar un conjunto de posibles </a:t>
            </a:r>
            <a:r>
              <a:rPr lang="es-ES_tradnl" sz="1200" b="1" spc="-1" dirty="0"/>
              <a:t>errores</a:t>
            </a:r>
            <a:r>
              <a:rPr lang="es-ES_tradnl" sz="1200" spc="-1" dirty="0"/>
              <a:t> transitorios y proporcionar </a:t>
            </a:r>
            <a:r>
              <a:rPr lang="es-ES_tradnl" sz="1200" b="1" spc="-1" dirty="0" err="1"/>
              <a:t>idempotencia</a:t>
            </a:r>
            <a:r>
              <a:rPr lang="es-ES_tradnl" sz="1200" spc="-1" dirty="0"/>
              <a:t> para reducir los </a:t>
            </a:r>
            <a:r>
              <a:rPr lang="es-ES_tradnl" sz="1200" b="1" spc="-1" dirty="0"/>
              <a:t>efectos secundarios </a:t>
            </a:r>
            <a:r>
              <a:rPr lang="es-ES_tradnl" sz="1200" spc="-1" dirty="0"/>
              <a:t>y garantizar la </a:t>
            </a:r>
            <a:r>
              <a:rPr lang="es-ES_tradnl" sz="1200" b="1" spc="-1" dirty="0"/>
              <a:t>coherencia</a:t>
            </a:r>
            <a:r>
              <a:rPr lang="es-ES_tradnl" sz="1200" spc="-1" dirty="0"/>
              <a:t> de los datos. La </a:t>
            </a:r>
            <a:r>
              <a:rPr lang="es-ES_tradnl" sz="1200" b="1" spc="-1" dirty="0" err="1"/>
              <a:t>idempotencia</a:t>
            </a:r>
            <a:r>
              <a:rPr lang="es-ES_tradnl" sz="1200" spc="-1" dirty="0"/>
              <a:t> significa que la misma operación se puede repetir varias veces sin cambiar el resultado inicial.</a:t>
            </a:r>
          </a:p>
          <a:p>
            <a:pPr marL="342326" indent="-171450" algn="just">
              <a:spcAft>
                <a:spcPts val="600"/>
              </a:spcAft>
              <a:buClr>
                <a:srgbClr val="68AEC8"/>
              </a:buClr>
              <a:buFont typeface="Arial" panose="020B0604020202020204" pitchFamily="34" charset="0"/>
              <a:buChar char="•"/>
            </a:pPr>
            <a:r>
              <a:rPr lang="es-ES_tradnl" sz="1200" spc="-1" dirty="0"/>
              <a:t>Es mejor implementar la </a:t>
            </a:r>
            <a:r>
              <a:rPr lang="es-ES_tradnl" sz="1200" b="1" spc="-1" dirty="0" err="1"/>
              <a:t>observabilidad</a:t>
            </a:r>
            <a:r>
              <a:rPr lang="es-ES_tradnl" sz="1200" spc="-1" dirty="0"/>
              <a:t> para supervisar y realizar un seguimiento del flujo de trabajo de la saga.</a:t>
            </a:r>
          </a:p>
          <a:p>
            <a:pPr marL="342326" indent="-171450" algn="just">
              <a:spcAft>
                <a:spcPts val="600"/>
              </a:spcAft>
              <a:buClr>
                <a:srgbClr val="68AEC8"/>
              </a:buClr>
              <a:buFont typeface="Arial" panose="020B0604020202020204" pitchFamily="34" charset="0"/>
              <a:buChar char="•"/>
            </a:pPr>
            <a:r>
              <a:rPr lang="es-ES_tradnl" sz="1200" spc="-1" dirty="0"/>
              <a:t>La </a:t>
            </a:r>
            <a:r>
              <a:rPr lang="es-ES_tradnl" sz="1200" b="1" spc="-1" dirty="0"/>
              <a:t>falta de aislamiento (ACD) </a:t>
            </a:r>
            <a:r>
              <a:rPr lang="es-ES_tradnl" sz="1200" spc="-1" dirty="0"/>
              <a:t>de los datos de los participantes impone desafíos de </a:t>
            </a:r>
            <a:r>
              <a:rPr lang="es-ES_tradnl" sz="1200" b="1" spc="-1" dirty="0"/>
              <a:t>durabilidad</a:t>
            </a:r>
            <a:r>
              <a:rPr lang="es-ES_tradnl" sz="1200" spc="-1" dirty="0"/>
              <a:t>. La implementación de la saga debe incluir contramedidas para reducir las anomalías.</a:t>
            </a:r>
          </a:p>
          <a:p>
            <a:pPr marL="170876" algn="just">
              <a:buClr>
                <a:srgbClr val="68AEC8"/>
              </a:buClr>
            </a:pPr>
            <a:endParaRPr lang="es-ES_tradnl" sz="1400" spc="-1" dirty="0"/>
          </a:p>
          <a:p>
            <a:pPr marL="170876" algn="just">
              <a:buClr>
                <a:srgbClr val="68AEC8"/>
              </a:buClr>
            </a:pPr>
            <a:r>
              <a:rPr lang="es-ES_tradnl" sz="1400" spc="-1" dirty="0"/>
              <a:t>Pueden producirse las siguientes anomalías si no se toman las medidas adecuadas:</a:t>
            </a:r>
          </a:p>
          <a:p>
            <a:pPr marL="170876" algn="just">
              <a:buClr>
                <a:srgbClr val="68AEC8"/>
              </a:buClr>
            </a:pPr>
            <a:endParaRPr lang="es-ES_tradnl" sz="1400" spc="-1" dirty="0"/>
          </a:p>
          <a:p>
            <a:pPr marL="342326" indent="-171450" algn="just">
              <a:spcAft>
                <a:spcPts val="600"/>
              </a:spcAft>
              <a:buClr>
                <a:srgbClr val="68AEC8"/>
              </a:buClr>
              <a:buFont typeface="Arial" panose="020B0604020202020204" pitchFamily="34" charset="0"/>
              <a:buChar char="•"/>
            </a:pPr>
            <a:r>
              <a:rPr lang="es-ES_tradnl" sz="1200" b="1" spc="-1" dirty="0"/>
              <a:t>Pérdida de actualizacione</a:t>
            </a:r>
            <a:r>
              <a:rPr lang="es-ES_tradnl" sz="1200" spc="-1" dirty="0"/>
              <a:t>s, cuando un patrón de saga escribe sin leer los cambios realizados por otro patrón de saga.</a:t>
            </a:r>
          </a:p>
          <a:p>
            <a:pPr marL="342326" indent="-171450" algn="just">
              <a:spcAft>
                <a:spcPts val="600"/>
              </a:spcAft>
              <a:buClr>
                <a:srgbClr val="68AEC8"/>
              </a:buClr>
              <a:buFont typeface="Arial" panose="020B0604020202020204" pitchFamily="34" charset="0"/>
              <a:buChar char="•"/>
            </a:pPr>
            <a:r>
              <a:rPr lang="es-ES_tradnl" sz="1200" b="1" spc="-1" dirty="0"/>
              <a:t>Lecturas de datos sucios</a:t>
            </a:r>
            <a:r>
              <a:rPr lang="es-ES_tradnl" sz="1200" spc="-1" dirty="0"/>
              <a:t>, cuando una transacción o una saga lee las actualizaciones realizadas por una saga que todavía no ha </a:t>
            </a:r>
            <a:r>
              <a:rPr lang="es-ES_tradnl" sz="1200" b="1" spc="-1" dirty="0"/>
              <a:t>completado</a:t>
            </a:r>
            <a:r>
              <a:rPr lang="es-ES_tradnl" sz="1200" spc="-1" dirty="0"/>
              <a:t> dichas actualizaciones.</a:t>
            </a:r>
          </a:p>
          <a:p>
            <a:pPr marL="342326" indent="-171450" algn="just">
              <a:spcAft>
                <a:spcPts val="600"/>
              </a:spcAft>
              <a:buClr>
                <a:srgbClr val="68AEC8"/>
              </a:buClr>
              <a:buFont typeface="Arial" panose="020B0604020202020204" pitchFamily="34" charset="0"/>
              <a:buChar char="•"/>
            </a:pPr>
            <a:r>
              <a:rPr lang="es-ES_tradnl" sz="1200" b="1" spc="-1" dirty="0"/>
              <a:t>Lecturas aproximadas/no repetibles</a:t>
            </a:r>
            <a:r>
              <a:rPr lang="es-ES_tradnl" sz="1200" spc="-1" dirty="0"/>
              <a:t>, cuando diferentes pasos de la saga leen datos diferentes porque se produce una actualización de datos entre las lecturas.</a:t>
            </a:r>
          </a:p>
        </p:txBody>
      </p:sp>
    </p:spTree>
    <p:extLst>
      <p:ext uri="{BB962C8B-B14F-4D97-AF65-F5344CB8AC3E}">
        <p14:creationId xmlns:p14="http://schemas.microsoft.com/office/powerpoint/2010/main" val="80318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6D8135-B619-074D-950D-E7909B38C44C}"/>
              </a:ext>
            </a:extLst>
          </p:cNvPr>
          <p:cNvPicPr>
            <a:picLocks noChangeAspect="1"/>
          </p:cNvPicPr>
          <p:nvPr/>
        </p:nvPicPr>
        <p:blipFill>
          <a:blip r:embed="rId2"/>
          <a:stretch>
            <a:fillRect/>
          </a:stretch>
        </p:blipFill>
        <p:spPr>
          <a:xfrm>
            <a:off x="6961555" y="2834839"/>
            <a:ext cx="4893896" cy="3506916"/>
          </a:xfrm>
          <a:prstGeom prst="rect">
            <a:avLst/>
          </a:prstGeom>
        </p:spPr>
      </p:pic>
      <p:sp>
        <p:nvSpPr>
          <p:cNvPr id="32" name="Trapecio 31"/>
          <p:cNvSpPr/>
          <p:nvPr/>
        </p:nvSpPr>
        <p:spPr>
          <a:xfrm rot="5400000">
            <a:off x="-2457160"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err="1"/>
              <a:t>Zeebe</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15" name="CuadroTexto 222">
            <a:extLst>
              <a:ext uri="{FF2B5EF4-FFF2-40B4-BE49-F238E27FC236}">
                <a16:creationId xmlns:a16="http://schemas.microsoft.com/office/drawing/2014/main" id="{9929A568-9B98-6240-85E3-270DDF61474A}"/>
              </a:ext>
            </a:extLst>
          </p:cNvPr>
          <p:cNvSpPr txBox="1"/>
          <p:nvPr/>
        </p:nvSpPr>
        <p:spPr>
          <a:xfrm>
            <a:off x="2507136" y="2845633"/>
            <a:ext cx="4380952" cy="3247663"/>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Las características mas importantes son:</a:t>
            </a:r>
            <a:r>
              <a:rPr lang="es-ES" sz="1400" b="1" dirty="0">
                <a:latin typeface="+mj-lt"/>
                <a:cs typeface="Soho Gothic Pro"/>
              </a:rPr>
              <a:t> </a:t>
            </a:r>
          </a:p>
          <a:p>
            <a:pPr marL="285750" indent="-285750" algn="just">
              <a:spcAft>
                <a:spcPts val="600"/>
              </a:spcAft>
              <a:buFont typeface="Arial" panose="020B0604020202020204" pitchFamily="34" charset="0"/>
              <a:buChar char="•"/>
            </a:pPr>
            <a:r>
              <a:rPr lang="es-ES" sz="1200" dirty="0">
                <a:latin typeface="+mj-lt"/>
                <a:cs typeface="Soho Gothic Pro"/>
              </a:rPr>
              <a:t>Definición de los flujos de manera gráfica usando </a:t>
            </a:r>
            <a:r>
              <a:rPr lang="es-ES" sz="1200" b="1" dirty="0">
                <a:latin typeface="+mj-lt"/>
                <a:cs typeface="Soho Gothic Pro"/>
              </a:rPr>
              <a:t>BPMN 2.0</a:t>
            </a:r>
          </a:p>
          <a:p>
            <a:pPr marL="285750" indent="-285750" algn="just">
              <a:spcAft>
                <a:spcPts val="600"/>
              </a:spcAft>
              <a:buFont typeface="Arial" panose="020B0604020202020204" pitchFamily="34" charset="0"/>
              <a:buChar char="•"/>
            </a:pPr>
            <a:r>
              <a:rPr lang="es-ES" sz="1200" dirty="0">
                <a:latin typeface="+mj-lt"/>
                <a:cs typeface="Soho Gothic Pro"/>
              </a:rPr>
              <a:t>Mantener un registro de auditoría completo para que se pueda </a:t>
            </a:r>
            <a:r>
              <a:rPr lang="es-ES" sz="1200" b="1" dirty="0">
                <a:latin typeface="+mj-lt"/>
                <a:cs typeface="Soho Gothic Pro"/>
              </a:rPr>
              <a:t>monitorear</a:t>
            </a:r>
            <a:r>
              <a:rPr lang="es-ES" sz="1200" dirty="0">
                <a:latin typeface="+mj-lt"/>
                <a:cs typeface="Soho Gothic Pro"/>
              </a:rPr>
              <a:t> el progreso de los flujos. </a:t>
            </a:r>
          </a:p>
          <a:p>
            <a:pPr marL="285750" indent="-285750" algn="just">
              <a:spcAft>
                <a:spcPts val="600"/>
              </a:spcAft>
              <a:buFont typeface="Arial" panose="020B0604020202020204" pitchFamily="34" charset="0"/>
              <a:buChar char="•"/>
            </a:pPr>
            <a:r>
              <a:rPr lang="es-ES" sz="1200" b="1" dirty="0">
                <a:latin typeface="+mj-lt"/>
                <a:cs typeface="Soho Gothic Pro"/>
              </a:rPr>
              <a:t>Integraciones</a:t>
            </a:r>
            <a:r>
              <a:rPr lang="es-ES" sz="1200" dirty="0">
                <a:latin typeface="+mj-lt"/>
                <a:cs typeface="Soho Gothic Pro"/>
              </a:rPr>
              <a:t> con sistemas de mensajería como Kafka para la recepción y manejo de los eventos.</a:t>
            </a:r>
          </a:p>
          <a:p>
            <a:pPr marL="285750" indent="-285750" algn="just">
              <a:spcAft>
                <a:spcPts val="600"/>
              </a:spcAft>
              <a:buFont typeface="Arial" panose="020B0604020202020204" pitchFamily="34" charset="0"/>
              <a:buChar char="•"/>
            </a:pPr>
            <a:r>
              <a:rPr lang="es-ES" sz="1200" b="1" dirty="0">
                <a:latin typeface="+mj-lt"/>
                <a:cs typeface="Soho Gothic Pro"/>
              </a:rPr>
              <a:t>Tolerante a fallos, </a:t>
            </a:r>
            <a:r>
              <a:rPr lang="es-ES" sz="1200" dirty="0">
                <a:latin typeface="+mj-lt"/>
                <a:cs typeface="Soho Gothic Pro"/>
              </a:rPr>
              <a:t>asegurar que los flujos siempre se lleven a cabo en su totalidad, reintentando o deshaciendo los pasos en caso de fallo. </a:t>
            </a:r>
            <a:endParaRPr lang="es-ES" sz="1200" b="1" dirty="0">
              <a:latin typeface="+mj-lt"/>
              <a:cs typeface="Soho Gothic Pro"/>
            </a:endParaRPr>
          </a:p>
          <a:p>
            <a:pPr marL="285750" indent="-285750" algn="just">
              <a:spcAft>
                <a:spcPts val="600"/>
              </a:spcAft>
              <a:buFont typeface="Arial" panose="020B0604020202020204" pitchFamily="34" charset="0"/>
              <a:buChar char="•"/>
            </a:pPr>
            <a:r>
              <a:rPr lang="es-ES" sz="1200" b="1" dirty="0">
                <a:latin typeface="+mj-lt"/>
                <a:cs typeface="Soho Gothic Pro"/>
              </a:rPr>
              <a:t>Escalado horizontal </a:t>
            </a:r>
            <a:r>
              <a:rPr lang="es-ES" sz="1200" dirty="0">
                <a:latin typeface="+mj-lt"/>
                <a:cs typeface="Soho Gothic Pro"/>
              </a:rPr>
              <a:t>ante un elevado volúmenes de transacciones.</a:t>
            </a:r>
          </a:p>
          <a:p>
            <a:pPr algn="just">
              <a:spcAft>
                <a:spcPts val="600"/>
              </a:spcAft>
            </a:pPr>
            <a:r>
              <a:rPr lang="es-ES" sz="1200" dirty="0">
                <a:latin typeface="+mj-lt"/>
                <a:cs typeface="Soho Gothic Pro"/>
              </a:rPr>
              <a:t> </a:t>
            </a:r>
          </a:p>
        </p:txBody>
      </p:sp>
      <p:sp>
        <p:nvSpPr>
          <p:cNvPr id="14" name="CuadroTexto 222">
            <a:extLst>
              <a:ext uri="{FF2B5EF4-FFF2-40B4-BE49-F238E27FC236}">
                <a16:creationId xmlns:a16="http://schemas.microsoft.com/office/drawing/2014/main" id="{35D8A6F6-39FA-1D45-8410-34177936D913}"/>
              </a:ext>
            </a:extLst>
          </p:cNvPr>
          <p:cNvSpPr txBox="1"/>
          <p:nvPr/>
        </p:nvSpPr>
        <p:spPr>
          <a:xfrm>
            <a:off x="2504993" y="1267663"/>
            <a:ext cx="9175874" cy="1441257"/>
          </a:xfrm>
          <a:prstGeom prst="rect">
            <a:avLst/>
          </a:prstGeom>
          <a:ln>
            <a:noFill/>
          </a:ln>
        </p:spPr>
        <p:txBody>
          <a:bodyPr vert="horz" wrap="square" lIns="91440" tIns="45720" rIns="91440" bIns="45720" rtlCol="0" anchor="t">
            <a:noAutofit/>
          </a:bodyPr>
          <a:lstStyle/>
          <a:p>
            <a:pPr algn="just">
              <a:spcAft>
                <a:spcPts val="1800"/>
              </a:spcAft>
            </a:pPr>
            <a:r>
              <a:rPr lang="es-ES" sz="1400" b="1" dirty="0" err="1">
                <a:latin typeface="+mj-lt"/>
                <a:cs typeface="Soho Gothic Pro"/>
              </a:rPr>
              <a:t>Zeebe</a:t>
            </a:r>
            <a:r>
              <a:rPr lang="es-ES" sz="1400" dirty="0">
                <a:latin typeface="+mj-lt"/>
                <a:cs typeface="Soho Gothic Pro"/>
              </a:rPr>
              <a:t> es un motor de flujos (</a:t>
            </a:r>
            <a:r>
              <a:rPr lang="es-ES" sz="1400" i="1" dirty="0" err="1">
                <a:latin typeface="+mj-lt"/>
                <a:cs typeface="Soho Gothic Pro"/>
              </a:rPr>
              <a:t>Workflow</a:t>
            </a:r>
            <a:r>
              <a:rPr lang="es-ES" sz="1400" i="1" dirty="0">
                <a:latin typeface="+mj-lt"/>
                <a:cs typeface="Soho Gothic Pro"/>
              </a:rPr>
              <a:t> </a:t>
            </a:r>
            <a:r>
              <a:rPr lang="es-ES" sz="1400" i="1" dirty="0" err="1">
                <a:latin typeface="+mj-lt"/>
                <a:cs typeface="Soho Gothic Pro"/>
              </a:rPr>
              <a:t>Engine</a:t>
            </a:r>
            <a:r>
              <a:rPr lang="es-ES" sz="1400" dirty="0">
                <a:latin typeface="+mj-lt"/>
                <a:cs typeface="Soho Gothic Pro"/>
              </a:rPr>
              <a:t>) para la </a:t>
            </a:r>
            <a:r>
              <a:rPr lang="es-ES" sz="1400" b="1" dirty="0">
                <a:latin typeface="+mj-lt"/>
                <a:cs typeface="Soho Gothic Pro"/>
              </a:rPr>
              <a:t>orquestación</a:t>
            </a:r>
            <a:r>
              <a:rPr lang="es-ES" sz="1400" dirty="0">
                <a:latin typeface="+mj-lt"/>
                <a:cs typeface="Soho Gothic Pro"/>
              </a:rPr>
              <a:t> de </a:t>
            </a:r>
            <a:r>
              <a:rPr lang="es-ES" sz="1400" dirty="0" err="1">
                <a:latin typeface="+mj-lt"/>
                <a:cs typeface="Soho Gothic Pro"/>
              </a:rPr>
              <a:t>Microservicios</a:t>
            </a:r>
            <a:r>
              <a:rPr lang="es-ES" sz="1400" dirty="0">
                <a:latin typeface="+mj-lt"/>
                <a:cs typeface="Soho Gothic Pro"/>
              </a:rPr>
              <a:t>. </a:t>
            </a:r>
            <a:r>
              <a:rPr lang="es-ES" sz="1400" dirty="0" err="1">
                <a:latin typeface="+mj-lt"/>
                <a:cs typeface="Soho Gothic Pro"/>
              </a:rPr>
              <a:t>Zeebe</a:t>
            </a:r>
            <a:r>
              <a:rPr lang="es-ES" sz="1400" dirty="0">
                <a:latin typeface="+mj-lt"/>
                <a:cs typeface="Soho Gothic Pro"/>
              </a:rPr>
              <a:t> se ha creado desde cero siguiendo principios completamente </a:t>
            </a:r>
            <a:r>
              <a:rPr lang="es-ES" sz="1400" b="1" dirty="0">
                <a:latin typeface="+mj-lt"/>
                <a:cs typeface="Soho Gothic Pro"/>
              </a:rPr>
              <a:t>nativos de la nube</a:t>
            </a:r>
            <a:r>
              <a:rPr lang="es-ES" sz="1400" dirty="0">
                <a:latin typeface="+mj-lt"/>
                <a:cs typeface="Soho Gothic Pro"/>
              </a:rPr>
              <a:t>. </a:t>
            </a:r>
          </a:p>
          <a:p>
            <a:pPr algn="just">
              <a:spcAft>
                <a:spcPts val="1800"/>
              </a:spcAft>
            </a:pPr>
            <a:r>
              <a:rPr lang="es-ES" sz="1400" dirty="0">
                <a:latin typeface="+mj-lt"/>
                <a:cs typeface="Soho Gothic Pro"/>
              </a:rPr>
              <a:t>Su arquitectura está basada en </a:t>
            </a:r>
            <a:r>
              <a:rPr lang="es-ES" sz="1400" b="1" dirty="0" err="1">
                <a:latin typeface="+mj-lt"/>
                <a:cs typeface="Soho Gothic Pro"/>
              </a:rPr>
              <a:t>Microservicios</a:t>
            </a:r>
            <a:r>
              <a:rPr lang="es-ES" sz="1400" dirty="0">
                <a:latin typeface="+mj-lt"/>
                <a:cs typeface="Soho Gothic Pro"/>
              </a:rPr>
              <a:t> y fundamentalmente pensado para su despliegue en </a:t>
            </a:r>
            <a:r>
              <a:rPr lang="es-ES" sz="1400" b="1" dirty="0" err="1">
                <a:latin typeface="+mj-lt"/>
                <a:cs typeface="Soho Gothic Pro"/>
              </a:rPr>
              <a:t>Kubernetes</a:t>
            </a:r>
            <a:r>
              <a:rPr lang="es-ES" sz="1400" dirty="0">
                <a:latin typeface="+mj-lt"/>
                <a:cs typeface="Soho Gothic Pro"/>
              </a:rPr>
              <a:t>, orquestando y coreografiando. Por ello, y dada su naturaleza orientada a </a:t>
            </a:r>
            <a:r>
              <a:rPr lang="es-ES" sz="1400" dirty="0" err="1">
                <a:latin typeface="+mj-lt"/>
                <a:cs typeface="Soho Gothic Pro"/>
              </a:rPr>
              <a:t>microservicios</a:t>
            </a:r>
            <a:r>
              <a:rPr lang="es-ES" sz="1400" dirty="0">
                <a:latin typeface="+mj-lt"/>
                <a:cs typeface="Soho Gothic Pro"/>
              </a:rPr>
              <a:t>, este aprovecha toda la </a:t>
            </a:r>
            <a:r>
              <a:rPr lang="es-ES" sz="1400" b="1" dirty="0">
                <a:latin typeface="+mj-lt"/>
                <a:cs typeface="Soho Gothic Pro"/>
              </a:rPr>
              <a:t>escalabilidad horizontal </a:t>
            </a:r>
            <a:r>
              <a:rPr lang="es-ES" sz="1400" dirty="0">
                <a:latin typeface="+mj-lt"/>
                <a:cs typeface="Soho Gothic Pro"/>
              </a:rPr>
              <a:t>masiva que aporta </a:t>
            </a:r>
            <a:r>
              <a:rPr lang="es-ES" sz="1400" dirty="0" err="1">
                <a:latin typeface="+mj-lt"/>
                <a:cs typeface="Soho Gothic Pro"/>
              </a:rPr>
              <a:t>Kubernetes</a:t>
            </a:r>
            <a:r>
              <a:rPr lang="es-ES" sz="1400" dirty="0">
                <a:latin typeface="+mj-lt"/>
                <a:cs typeface="Soho Gothic Pro"/>
              </a:rPr>
              <a:t>. </a:t>
            </a:r>
          </a:p>
          <a:p>
            <a:pPr algn="just">
              <a:spcAft>
                <a:spcPts val="1800"/>
              </a:spcAft>
            </a:pPr>
            <a:endParaRPr lang="es-ES" sz="1400" b="1" dirty="0">
              <a:latin typeface="+mj-lt"/>
              <a:cs typeface="Soho Gothic Pro"/>
            </a:endParaRPr>
          </a:p>
        </p:txBody>
      </p:sp>
      <p:pic>
        <p:nvPicPr>
          <p:cNvPr id="8" name="Picture 7">
            <a:extLst>
              <a:ext uri="{FF2B5EF4-FFF2-40B4-BE49-F238E27FC236}">
                <a16:creationId xmlns:a16="http://schemas.microsoft.com/office/drawing/2014/main" id="{FCF34E35-EB5A-CF4B-AA2A-24EE221AFBA1}"/>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Effect>
                      <a14:brightnessContrast bright="-100000"/>
                    </a14:imgEffect>
                  </a14:imgLayer>
                </a14:imgProps>
              </a:ext>
            </a:extLst>
          </a:blip>
          <a:stretch>
            <a:fillRect/>
          </a:stretch>
        </p:blipFill>
        <p:spPr>
          <a:xfrm>
            <a:off x="348915" y="3140968"/>
            <a:ext cx="1728192" cy="1728192"/>
          </a:xfrm>
          <a:prstGeom prst="rect">
            <a:avLst/>
          </a:prstGeom>
          <a:noFill/>
          <a:ln>
            <a:noFill/>
          </a:ln>
        </p:spPr>
      </p:pic>
    </p:spTree>
    <p:extLst>
      <p:ext uri="{BB962C8B-B14F-4D97-AF65-F5344CB8AC3E}">
        <p14:creationId xmlns:p14="http://schemas.microsoft.com/office/powerpoint/2010/main" val="177833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p:custDataLst>
              <p:tags r:id="rId2"/>
            </p:custDataLst>
            <p:extLst/>
          </p:nvPr>
        </p:nvGraphicFramePr>
        <p:xfrm>
          <a:off x="5291" y="3902"/>
          <a:ext cx="2116" cy="2116"/>
        </p:xfrm>
        <a:graphic>
          <a:graphicData uri="http://schemas.openxmlformats.org/presentationml/2006/ole">
            <mc:AlternateContent xmlns:mc="http://schemas.openxmlformats.org/markup-compatibility/2006">
              <mc:Choice xmlns:v="urn:schemas-microsoft-com:vml" Requires="v">
                <p:oleObj spid="_x0000_s235581" name="Diapositiva de think-cell" r:id="rId5" imgW="270" imgH="270" progId="TCLayout.ActiveDocument.1">
                  <p:embed/>
                </p:oleObj>
              </mc:Choice>
              <mc:Fallback>
                <p:oleObj name="Diapositiva de think-cell" r:id="rId5" imgW="270" imgH="270" progId="TCLayout.ActiveDocument.1">
                  <p:embed/>
                  <p:pic>
                    <p:nvPicPr>
                      <p:cNvPr id="5" name="Objeto 4" hidden="1"/>
                      <p:cNvPicPr/>
                      <p:nvPr/>
                    </p:nvPicPr>
                    <p:blipFill>
                      <a:blip r:embed="rId6"/>
                      <a:stretch>
                        <a:fillRect/>
                      </a:stretch>
                    </p:blipFill>
                    <p:spPr>
                      <a:xfrm>
                        <a:off x="5291" y="3902"/>
                        <a:ext cx="2116" cy="2116"/>
                      </a:xfrm>
                      <a:prstGeom prst="rect">
                        <a:avLst/>
                      </a:prstGeom>
                    </p:spPr>
                  </p:pic>
                </p:oleObj>
              </mc:Fallback>
            </mc:AlternateContent>
          </a:graphicData>
        </a:graphic>
      </p:graphicFrame>
      <p:sp>
        <p:nvSpPr>
          <p:cNvPr id="3" name="2 Rectángulo"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s-ES" sz="2400" dirty="0">
              <a:latin typeface="Georgia"/>
              <a:ea typeface="+mj-ea"/>
              <a:cs typeface="+mj-cs"/>
              <a:sym typeface="Georgia"/>
            </a:endParaRPr>
          </a:p>
        </p:txBody>
      </p:sp>
      <p:sp>
        <p:nvSpPr>
          <p:cNvPr id="37" name="Forma libre 36"/>
          <p:cNvSpPr/>
          <p:nvPr/>
        </p:nvSpPr>
        <p:spPr>
          <a:xfrm rot="5400000">
            <a:off x="336389" y="1267732"/>
            <a:ext cx="5816456" cy="5530481"/>
          </a:xfrm>
          <a:custGeom>
            <a:avLst/>
            <a:gdLst>
              <a:gd name="connsiteX0" fmla="*/ 0 w 2710082"/>
              <a:gd name="connsiteY0" fmla="*/ 2342580 h 2342580"/>
              <a:gd name="connsiteX1" fmla="*/ 654728 w 2710082"/>
              <a:gd name="connsiteY1" fmla="*/ 0 h 2342580"/>
              <a:gd name="connsiteX2" fmla="*/ 2710082 w 2710082"/>
              <a:gd name="connsiteY2" fmla="*/ 0 h 2342580"/>
              <a:gd name="connsiteX3" fmla="*/ 2710082 w 2710082"/>
              <a:gd name="connsiteY3" fmla="*/ 2342580 h 2342580"/>
            </a:gdLst>
            <a:ahLst/>
            <a:cxnLst>
              <a:cxn ang="0">
                <a:pos x="connsiteX0" y="connsiteY0"/>
              </a:cxn>
              <a:cxn ang="0">
                <a:pos x="connsiteX1" y="connsiteY1"/>
              </a:cxn>
              <a:cxn ang="0">
                <a:pos x="connsiteX2" y="connsiteY2"/>
              </a:cxn>
              <a:cxn ang="0">
                <a:pos x="connsiteX3" y="connsiteY3"/>
              </a:cxn>
            </a:cxnLst>
            <a:rect l="l" t="t" r="r" b="b"/>
            <a:pathLst>
              <a:path w="2710082" h="2342580">
                <a:moveTo>
                  <a:pt x="0" y="2342580"/>
                </a:moveTo>
                <a:lnTo>
                  <a:pt x="654728" y="0"/>
                </a:lnTo>
                <a:lnTo>
                  <a:pt x="2710082" y="0"/>
                </a:lnTo>
                <a:lnTo>
                  <a:pt x="2710082" y="2342580"/>
                </a:lnTo>
                <a:close/>
              </a:path>
            </a:pathLst>
          </a:custGeom>
          <a:solidFill>
            <a:srgbClr val="BCE2DA"/>
          </a:solidFill>
          <a:ln w="10160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95950" tIns="95950" rIns="95950" bIns="95950" rtlCol="0" anchor="ctr">
            <a:noAutofit/>
          </a:bodyPr>
          <a:lstStyle/>
          <a:p>
            <a:pPr algn="ctr"/>
            <a:endParaRPr lang="es-ES" sz="2397" dirty="0">
              <a:solidFill>
                <a:schemeClr val="tx1"/>
              </a:solidFill>
            </a:endParaRPr>
          </a:p>
        </p:txBody>
      </p:sp>
      <p:sp>
        <p:nvSpPr>
          <p:cNvPr id="39" name="Forma libre 38"/>
          <p:cNvSpPr/>
          <p:nvPr/>
        </p:nvSpPr>
        <p:spPr>
          <a:xfrm rot="5400000">
            <a:off x="6220328" y="1267732"/>
            <a:ext cx="5816456" cy="5530481"/>
          </a:xfrm>
          <a:custGeom>
            <a:avLst/>
            <a:gdLst>
              <a:gd name="connsiteX0" fmla="*/ 0 w 2710082"/>
              <a:gd name="connsiteY0" fmla="*/ 2342580 h 2342580"/>
              <a:gd name="connsiteX1" fmla="*/ 654728 w 2710082"/>
              <a:gd name="connsiteY1" fmla="*/ 0 h 2342580"/>
              <a:gd name="connsiteX2" fmla="*/ 2710082 w 2710082"/>
              <a:gd name="connsiteY2" fmla="*/ 0 h 2342580"/>
              <a:gd name="connsiteX3" fmla="*/ 2710082 w 2710082"/>
              <a:gd name="connsiteY3" fmla="*/ 2342580 h 2342580"/>
            </a:gdLst>
            <a:ahLst/>
            <a:cxnLst>
              <a:cxn ang="0">
                <a:pos x="connsiteX0" y="connsiteY0"/>
              </a:cxn>
              <a:cxn ang="0">
                <a:pos x="connsiteX1" y="connsiteY1"/>
              </a:cxn>
              <a:cxn ang="0">
                <a:pos x="connsiteX2" y="connsiteY2"/>
              </a:cxn>
              <a:cxn ang="0">
                <a:pos x="connsiteX3" y="connsiteY3"/>
              </a:cxn>
            </a:cxnLst>
            <a:rect l="l" t="t" r="r" b="b"/>
            <a:pathLst>
              <a:path w="2710082" h="2342580">
                <a:moveTo>
                  <a:pt x="0" y="2342580"/>
                </a:moveTo>
                <a:lnTo>
                  <a:pt x="654728" y="0"/>
                </a:lnTo>
                <a:lnTo>
                  <a:pt x="2710082" y="0"/>
                </a:lnTo>
                <a:lnTo>
                  <a:pt x="2710082" y="2342580"/>
                </a:lnTo>
                <a:close/>
              </a:path>
            </a:pathLst>
          </a:custGeom>
          <a:solidFill>
            <a:schemeClr val="accent4"/>
          </a:solidFill>
          <a:ln w="10160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95950" tIns="95950" rIns="95950" bIns="95950" rtlCol="0" anchor="ctr">
            <a:noAutofit/>
          </a:bodyPr>
          <a:lstStyle/>
          <a:p>
            <a:pPr algn="ctr"/>
            <a:endParaRPr lang="es-ES" sz="2397" dirty="0">
              <a:solidFill>
                <a:schemeClr val="tx1"/>
              </a:solidFill>
            </a:endParaRPr>
          </a:p>
        </p:txBody>
      </p:sp>
      <p:sp>
        <p:nvSpPr>
          <p:cNvPr id="4" name="Rectángulo 3"/>
          <p:cNvSpPr/>
          <p:nvPr/>
        </p:nvSpPr>
        <p:spPr>
          <a:xfrm>
            <a:off x="3176" y="5589240"/>
            <a:ext cx="12188824"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s-ES" sz="1599">
              <a:solidFill>
                <a:schemeClr val="bg1"/>
              </a:solidFill>
              <a:latin typeface="Arial" panose="020B0604020202020204" pitchFamily="34" charset="0"/>
            </a:endParaRPr>
          </a:p>
        </p:txBody>
      </p:sp>
      <p:sp>
        <p:nvSpPr>
          <p:cNvPr id="2" name="Título 1"/>
          <p:cNvSpPr>
            <a:spLocks noGrp="1"/>
          </p:cNvSpPr>
          <p:nvPr>
            <p:ph type="title"/>
          </p:nvPr>
        </p:nvSpPr>
        <p:spPr/>
        <p:txBody>
          <a:bodyPr/>
          <a:lstStyle/>
          <a:p>
            <a:r>
              <a:rPr lang="es-ES" dirty="0"/>
              <a:t>Descarga la presentación…..</a:t>
            </a:r>
          </a:p>
        </p:txBody>
      </p:sp>
      <p:sp>
        <p:nvSpPr>
          <p:cNvPr id="6" name="Marcador de texto 5"/>
          <p:cNvSpPr>
            <a:spLocks noGrp="1"/>
          </p:cNvSpPr>
          <p:nvPr>
            <p:ph type="body" sz="quarter" idx="13"/>
          </p:nvPr>
        </p:nvSpPr>
        <p:spPr/>
        <p:txBody>
          <a:bodyPr/>
          <a:lstStyle/>
          <a:p>
            <a:r>
              <a:rPr lang="es-ES" dirty="0" err="1"/>
              <a:t>MeetUps</a:t>
            </a:r>
            <a:r>
              <a:rPr lang="es-ES" dirty="0"/>
              <a:t> Tecnologías Avanzadas</a:t>
            </a:r>
          </a:p>
        </p:txBody>
      </p:sp>
      <p:sp>
        <p:nvSpPr>
          <p:cNvPr id="12" name="Line 11"/>
          <p:cNvSpPr>
            <a:spLocks noChangeShapeType="1"/>
          </p:cNvSpPr>
          <p:nvPr/>
        </p:nvSpPr>
        <p:spPr bwMode="auto">
          <a:xfrm flipV="1">
            <a:off x="7285285" y="1864670"/>
            <a:ext cx="0" cy="834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sz="2397">
              <a:latin typeface="+mj-lt"/>
            </a:endParaRPr>
          </a:p>
        </p:txBody>
      </p:sp>
      <p:sp>
        <p:nvSpPr>
          <p:cNvPr id="14" name="Text Box 13"/>
          <p:cNvSpPr txBox="1">
            <a:spLocks noChangeArrowheads="1"/>
          </p:cNvSpPr>
          <p:nvPr/>
        </p:nvSpPr>
        <p:spPr bwMode="auto">
          <a:xfrm>
            <a:off x="1728728" y="2060848"/>
            <a:ext cx="1919000" cy="24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lnSpc>
                <a:spcPct val="80000"/>
              </a:lnSpc>
              <a:spcBef>
                <a:spcPct val="20000"/>
              </a:spcBef>
              <a:buClr>
                <a:srgbClr val="96A2B4"/>
              </a:buClr>
              <a:buSzPct val="140000"/>
              <a:buFont typeface="Wingdings" charset="0"/>
              <a:buNone/>
            </a:pPr>
            <a:r>
              <a:rPr lang="es-ES_tradnl" sz="1999" b="0" dirty="0">
                <a:latin typeface="+mj-lt"/>
              </a:rPr>
              <a:t>Video:</a:t>
            </a:r>
          </a:p>
          <a:p>
            <a:pPr eaLnBrk="1" hangingPunct="1">
              <a:lnSpc>
                <a:spcPct val="80000"/>
              </a:lnSpc>
              <a:spcBef>
                <a:spcPct val="20000"/>
              </a:spcBef>
              <a:buClr>
                <a:srgbClr val="96A2B4"/>
              </a:buClr>
              <a:buSzPct val="140000"/>
              <a:buFont typeface="Wingdings" charset="0"/>
              <a:buNone/>
            </a:pPr>
            <a:r>
              <a:rPr lang="es-ES_tradnl" sz="1999" b="0" dirty="0">
                <a:latin typeface="+mj-lt"/>
              </a:rPr>
              <a:t>Virtual Campus</a:t>
            </a:r>
          </a:p>
        </p:txBody>
      </p:sp>
      <p:sp>
        <p:nvSpPr>
          <p:cNvPr id="16" name="Line 15"/>
          <p:cNvSpPr>
            <a:spLocks noChangeShapeType="1"/>
          </p:cNvSpPr>
          <p:nvPr/>
        </p:nvSpPr>
        <p:spPr bwMode="auto">
          <a:xfrm flipV="1">
            <a:off x="1603305" y="1880329"/>
            <a:ext cx="0" cy="834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sz="2397">
              <a:latin typeface="+mj-lt"/>
            </a:endParaRPr>
          </a:p>
        </p:txBody>
      </p:sp>
      <p:sp>
        <p:nvSpPr>
          <p:cNvPr id="33" name="Text Box 13"/>
          <p:cNvSpPr txBox="1">
            <a:spLocks noChangeArrowheads="1"/>
          </p:cNvSpPr>
          <p:nvPr/>
        </p:nvSpPr>
        <p:spPr bwMode="auto">
          <a:xfrm>
            <a:off x="7417360" y="2060848"/>
            <a:ext cx="1919000" cy="24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lnSpc>
                <a:spcPct val="80000"/>
              </a:lnSpc>
              <a:spcBef>
                <a:spcPct val="20000"/>
              </a:spcBef>
              <a:buClr>
                <a:srgbClr val="96A2B4"/>
              </a:buClr>
              <a:buSzPct val="140000"/>
              <a:buFont typeface="Wingdings" charset="0"/>
              <a:buNone/>
            </a:pPr>
            <a:r>
              <a:rPr lang="es-ES_tradnl" sz="1999" b="0" dirty="0">
                <a:latin typeface="+mj-lt"/>
              </a:rPr>
              <a:t>Presentación:</a:t>
            </a:r>
          </a:p>
          <a:p>
            <a:pPr eaLnBrk="1" hangingPunct="1">
              <a:lnSpc>
                <a:spcPct val="80000"/>
              </a:lnSpc>
              <a:spcBef>
                <a:spcPct val="20000"/>
              </a:spcBef>
              <a:buClr>
                <a:srgbClr val="96A2B4"/>
              </a:buClr>
              <a:buSzPct val="140000"/>
              <a:buFont typeface="Wingdings" charset="0"/>
              <a:buNone/>
            </a:pPr>
            <a:r>
              <a:rPr lang="es-ES_tradnl" sz="1999" b="0" dirty="0">
                <a:latin typeface="+mj-lt"/>
              </a:rPr>
              <a:t>MKM</a:t>
            </a:r>
          </a:p>
        </p:txBody>
      </p:sp>
      <p:sp>
        <p:nvSpPr>
          <p:cNvPr id="36" name="Text Box 31"/>
          <p:cNvSpPr txBox="1">
            <a:spLocks noChangeArrowheads="1"/>
          </p:cNvSpPr>
          <p:nvPr/>
        </p:nvSpPr>
        <p:spPr bwMode="auto">
          <a:xfrm>
            <a:off x="737260" y="3070807"/>
            <a:ext cx="5272598" cy="57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spcBef>
                <a:spcPts val="600"/>
              </a:spcBef>
              <a:spcAft>
                <a:spcPts val="600"/>
              </a:spcAft>
              <a:buClr>
                <a:schemeClr val="accent1"/>
              </a:buClr>
            </a:pPr>
            <a:r>
              <a:rPr lang="es-ES_tradnl" sz="1200" dirty="0" err="1">
                <a:latin typeface="Arial" panose="020B0604020202020204" pitchFamily="34" charset="0"/>
              </a:rPr>
              <a:t>Indraweb</a:t>
            </a:r>
            <a:r>
              <a:rPr lang="es-ES_tradnl" sz="1200" dirty="0">
                <a:latin typeface="Arial" panose="020B0604020202020204" pitchFamily="34" charset="0"/>
              </a:rPr>
              <a:t> &gt; Virtual Campus &gt;Transformación Digital &gt; Minsait: Tecnologías Avanzadas </a:t>
            </a:r>
          </a:p>
          <a:p>
            <a:pPr>
              <a:spcBef>
                <a:spcPts val="600"/>
              </a:spcBef>
              <a:spcAft>
                <a:spcPts val="600"/>
              </a:spcAft>
              <a:buClr>
                <a:schemeClr val="accent1"/>
              </a:buClr>
            </a:pPr>
            <a:endParaRPr lang="es-ES_tradnl" sz="1200" b="0" dirty="0">
              <a:latin typeface="Arial" panose="020B0604020202020204" pitchFamily="34" charset="0"/>
            </a:endParaRPr>
          </a:p>
          <a:p>
            <a:pPr>
              <a:spcBef>
                <a:spcPts val="600"/>
              </a:spcBef>
              <a:spcAft>
                <a:spcPts val="600"/>
              </a:spcAft>
              <a:buClr>
                <a:schemeClr val="accent1"/>
              </a:buClr>
            </a:pPr>
            <a:endParaRPr lang="es-ES_tradnl" sz="1200" b="0" dirty="0">
              <a:latin typeface="Arial" panose="020B0604020202020204" pitchFamily="34" charset="0"/>
            </a:endParaRPr>
          </a:p>
        </p:txBody>
      </p:sp>
      <p:pic>
        <p:nvPicPr>
          <p:cNvPr id="38" name="Imagen 6"/>
          <p:cNvPicPr>
            <a:picLocks noChangeAspect="1"/>
          </p:cNvPicPr>
          <p:nvPr/>
        </p:nvPicPr>
        <p:blipFill>
          <a:blip r:embed="rId7"/>
          <a:stretch>
            <a:fillRect/>
          </a:stretch>
        </p:blipFill>
        <p:spPr>
          <a:xfrm>
            <a:off x="839416" y="3670854"/>
            <a:ext cx="4782676" cy="1542365"/>
          </a:xfrm>
          <a:prstGeom prst="rect">
            <a:avLst/>
          </a:prstGeom>
        </p:spPr>
      </p:pic>
      <p:sp>
        <p:nvSpPr>
          <p:cNvPr id="40" name="Text Box 31"/>
          <p:cNvSpPr txBox="1">
            <a:spLocks noChangeArrowheads="1"/>
          </p:cNvSpPr>
          <p:nvPr/>
        </p:nvSpPr>
        <p:spPr bwMode="auto">
          <a:xfrm>
            <a:off x="6888088" y="2780928"/>
            <a:ext cx="4680520" cy="73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es-ES"/>
            </a:defPPr>
            <a:lvl1pPr eaLnBrk="0" hangingPunct="0">
              <a:spcBef>
                <a:spcPts val="600"/>
              </a:spcBef>
              <a:spcAft>
                <a:spcPts val="600"/>
              </a:spcAft>
              <a:buClr>
                <a:schemeClr val="accent1"/>
              </a:buClr>
              <a:defRPr sz="1200" b="1" u="sng">
                <a:latin typeface="Arial" panose="020B0604020202020204" pitchFamily="34" charset="0"/>
                <a:ea typeface="ＭＳ Ｐゴシック" charset="0"/>
                <a:cs typeface="ＭＳ Ｐゴシック" charset="0"/>
              </a:defRPr>
            </a:lvl1pPr>
            <a:lvl2pPr marL="742950" indent="-285750" eaLnBrk="0" hangingPunct="0">
              <a:defRPr sz="2400" b="1">
                <a:latin typeface="Arial" charset="0"/>
                <a:ea typeface="ＭＳ Ｐゴシック" charset="0"/>
              </a:defRPr>
            </a:lvl2pPr>
            <a:lvl3pPr marL="1143000" indent="-228600" eaLnBrk="0" hangingPunct="0">
              <a:defRPr sz="2400" b="1">
                <a:latin typeface="Arial" charset="0"/>
                <a:ea typeface="ＭＳ Ｐゴシック" charset="0"/>
              </a:defRPr>
            </a:lvl3pPr>
            <a:lvl4pPr marL="1600200" indent="-228600" eaLnBrk="0" hangingPunct="0">
              <a:defRPr sz="2400" b="1">
                <a:latin typeface="Arial" charset="0"/>
                <a:ea typeface="ＭＳ Ｐゴシック" charset="0"/>
              </a:defRPr>
            </a:lvl4pPr>
            <a:lvl5pPr marL="2057400" indent="-228600" eaLnBrk="0" hangingPunct="0">
              <a:defRPr sz="2400" b="1">
                <a:latin typeface="Arial" charset="0"/>
                <a:ea typeface="ＭＳ Ｐゴシック" charset="0"/>
              </a:defRPr>
            </a:lvl5pPr>
            <a:lvl6pPr marL="2514600" indent="-228600" eaLnBrk="0" fontAlgn="base" hangingPunct="0">
              <a:spcBef>
                <a:spcPct val="0"/>
              </a:spcBef>
              <a:spcAft>
                <a:spcPct val="0"/>
              </a:spcAft>
              <a:defRPr sz="2400" b="1">
                <a:latin typeface="Arial" charset="0"/>
                <a:ea typeface="ＭＳ Ｐゴシック" charset="0"/>
              </a:defRPr>
            </a:lvl6pPr>
            <a:lvl7pPr marL="2971800" indent="-228600" eaLnBrk="0" fontAlgn="base" hangingPunct="0">
              <a:spcBef>
                <a:spcPct val="0"/>
              </a:spcBef>
              <a:spcAft>
                <a:spcPct val="0"/>
              </a:spcAft>
              <a:defRPr sz="2400" b="1">
                <a:latin typeface="Arial" charset="0"/>
                <a:ea typeface="ＭＳ Ｐゴシック" charset="0"/>
              </a:defRPr>
            </a:lvl7pPr>
            <a:lvl8pPr marL="3429000" indent="-228600" eaLnBrk="0" fontAlgn="base" hangingPunct="0">
              <a:spcBef>
                <a:spcPct val="0"/>
              </a:spcBef>
              <a:spcAft>
                <a:spcPct val="0"/>
              </a:spcAft>
              <a:defRPr sz="2400" b="1">
                <a:latin typeface="Arial" charset="0"/>
                <a:ea typeface="ＭＳ Ｐゴシック" charset="0"/>
              </a:defRPr>
            </a:lvl8pPr>
            <a:lvl9pPr marL="3886200" indent="-228600" eaLnBrk="0" fontAlgn="base" hangingPunct="0">
              <a:spcBef>
                <a:spcPct val="0"/>
              </a:spcBef>
              <a:spcAft>
                <a:spcPct val="0"/>
              </a:spcAft>
              <a:defRPr sz="2400" b="1">
                <a:latin typeface="Arial" charset="0"/>
                <a:ea typeface="ＭＳ Ｐゴシック" charset="0"/>
              </a:defRPr>
            </a:lvl9pPr>
          </a:lstStyle>
          <a:p>
            <a:endParaRPr lang="es-ES_tradnl" u="none" dirty="0"/>
          </a:p>
          <a:p>
            <a:r>
              <a:rPr lang="es-ES_tradnl" u="none" dirty="0" err="1"/>
              <a:t>MeetUps</a:t>
            </a:r>
            <a:r>
              <a:rPr lang="es-ES_tradnl" u="none" dirty="0"/>
              <a:t> TA: </a:t>
            </a:r>
            <a:r>
              <a:rPr lang="es-ES" u="none" dirty="0"/>
              <a:t>¿Por qué los clientes deberían pensar en </a:t>
            </a:r>
            <a:r>
              <a:rPr lang="es-ES" u="none" dirty="0" err="1"/>
              <a:t>microservicios</a:t>
            </a:r>
            <a:r>
              <a:rPr lang="es-ES" u="none" dirty="0"/>
              <a:t> para su negocio?</a:t>
            </a:r>
            <a:endParaRPr lang="es-ES_tradnl" u="none" dirty="0">
              <a:solidFill>
                <a:srgbClr val="FF0000"/>
              </a:solidFill>
            </a:endParaRPr>
          </a:p>
          <a:p>
            <a:endParaRPr lang="es-ES_tradnl" u="none" dirty="0"/>
          </a:p>
          <a:p>
            <a:endParaRPr lang="es-ES_tradnl" u="none" dirty="0"/>
          </a:p>
          <a:p>
            <a:endParaRPr lang="es-ES_tradnl" u="none" dirty="0"/>
          </a:p>
          <a:p>
            <a:endParaRPr lang="es-ES_tradnl" u="none" dirty="0"/>
          </a:p>
          <a:p>
            <a:endParaRPr lang="es-ES_tradnl" u="none" dirty="0"/>
          </a:p>
          <a:p>
            <a:endParaRPr lang="es-ES_tradnl" u="none" dirty="0"/>
          </a:p>
        </p:txBody>
      </p:sp>
      <p:pic>
        <p:nvPicPr>
          <p:cNvPr id="41" name="Imagen 6"/>
          <p:cNvPicPr>
            <a:picLocks noChangeAspect="1"/>
          </p:cNvPicPr>
          <p:nvPr/>
        </p:nvPicPr>
        <p:blipFill>
          <a:blip r:embed="rId8"/>
          <a:stretch>
            <a:fillRect/>
          </a:stretch>
        </p:blipFill>
        <p:spPr>
          <a:xfrm>
            <a:off x="6816080" y="3686835"/>
            <a:ext cx="4768237" cy="1542365"/>
          </a:xfrm>
          <a:prstGeom prst="rect">
            <a:avLst/>
          </a:prstGeom>
        </p:spPr>
      </p:pic>
      <p:sp>
        <p:nvSpPr>
          <p:cNvPr id="42" name="Título 1"/>
          <p:cNvSpPr txBox="1">
            <a:spLocks/>
          </p:cNvSpPr>
          <p:nvPr/>
        </p:nvSpPr>
        <p:spPr>
          <a:xfrm>
            <a:off x="337189" y="5822025"/>
            <a:ext cx="11519451" cy="559303"/>
          </a:xfrm>
          <a:prstGeom prst="rect">
            <a:avLst/>
          </a:prstGeom>
        </p:spPr>
        <p:txBody>
          <a:bodyPr vert="horz" lIns="0" tIns="0" rIns="0" bIns="0" rtlCol="0" anchor="t">
            <a:noAutofit/>
          </a:bodyPr>
          <a:lstStyle>
            <a:lvl1pPr algn="l" defTabSz="913897" rtl="0" eaLnBrk="1" latinLnBrk="0" hangingPunct="1">
              <a:lnSpc>
                <a:spcPct val="90000"/>
              </a:lnSpc>
              <a:spcBef>
                <a:spcPct val="0"/>
              </a:spcBef>
              <a:buNone/>
              <a:defRPr sz="2400" kern="1200">
                <a:solidFill>
                  <a:schemeClr val="tx1"/>
                </a:solidFill>
                <a:latin typeface="Georgia" panose="02040502050405020303" pitchFamily="18" charset="0"/>
                <a:ea typeface="+mj-ea"/>
                <a:cs typeface="+mj-cs"/>
              </a:defRPr>
            </a:lvl1pPr>
          </a:lstStyle>
          <a:p>
            <a:r>
              <a:rPr lang="es-ES" dirty="0"/>
              <a:t>….y valora a nuestros ponentes en Mates! </a:t>
            </a:r>
          </a:p>
        </p:txBody>
      </p:sp>
      <p:pic>
        <p:nvPicPr>
          <p:cNvPr id="43" name="Imagen 4"/>
          <p:cNvPicPr>
            <a:picLocks noChangeAspect="1"/>
          </p:cNvPicPr>
          <p:nvPr/>
        </p:nvPicPr>
        <p:blipFill rotWithShape="1">
          <a:blip r:embed="rId9"/>
          <a:srcRect t="46765"/>
          <a:stretch/>
        </p:blipFill>
        <p:spPr>
          <a:xfrm>
            <a:off x="10128447" y="5665253"/>
            <a:ext cx="1644609" cy="681976"/>
          </a:xfrm>
          <a:prstGeom prst="rect">
            <a:avLst/>
          </a:prstGeom>
        </p:spPr>
      </p:pic>
      <p:sp>
        <p:nvSpPr>
          <p:cNvPr id="47" name="Text Box 31"/>
          <p:cNvSpPr txBox="1">
            <a:spLocks noChangeArrowheads="1"/>
          </p:cNvSpPr>
          <p:nvPr/>
        </p:nvSpPr>
        <p:spPr bwMode="auto">
          <a:xfrm>
            <a:off x="5703042" y="5855229"/>
            <a:ext cx="4303554" cy="49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r">
              <a:buClr>
                <a:schemeClr val="accent1"/>
              </a:buClr>
            </a:pPr>
            <a:r>
              <a:rPr lang="es-ES" sz="1400" b="0" dirty="0">
                <a:latin typeface="Arial" panose="020B0604020202020204" pitchFamily="34" charset="0"/>
              </a:rPr>
              <a:t>Javier Santos Andrés - jsantosa@minsait.com</a:t>
            </a:r>
          </a:p>
          <a:p>
            <a:pPr algn="r">
              <a:buClr>
                <a:schemeClr val="accent1"/>
              </a:buClr>
            </a:pPr>
            <a:endParaRPr lang="es-ES" sz="1400" b="0" dirty="0">
              <a:latin typeface="Arial" panose="020B0604020202020204" pitchFamily="34" charset="0"/>
            </a:endParaRPr>
          </a:p>
        </p:txBody>
      </p:sp>
      <p:pic>
        <p:nvPicPr>
          <p:cNvPr id="206855" name="Picture 7" descr="D:\01 Ofertas y presentaciones\00 Presentaciones corportativas\Minsait nuevo\Pictogramas_Minsait_PNG_03102018\Pictogramas_Minsait_PNG_03102018\Pictos_Dimension\Oficina y documentos\PD (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9622" y="1762828"/>
            <a:ext cx="930514" cy="1088227"/>
          </a:xfrm>
          <a:prstGeom prst="rect">
            <a:avLst/>
          </a:prstGeom>
          <a:noFill/>
          <a:extLst>
            <a:ext uri="{909E8E84-426E-40DD-AFC4-6F175D3DCCD1}">
              <a14:hiddenFill xmlns:a14="http://schemas.microsoft.com/office/drawing/2010/main">
                <a:solidFill>
                  <a:srgbClr val="FFFFFF"/>
                </a:solidFill>
              </a14:hiddenFill>
            </a:ext>
          </a:extLst>
        </p:spPr>
      </p:pic>
      <p:pic>
        <p:nvPicPr>
          <p:cNvPr id="206856" name="Picture 8" descr="D:\01 Ofertas y presentaciones\00 Presentaciones corportativas\Minsait nuevo\Pictogramas_Minsait_PNG_03102018\Pictogramas_Minsait_PNG_03102018\Pictos_Dimension\Objetos genericos\PD (1).png"/>
          <p:cNvPicPr>
            <a:picLocks noChangeAspect="1" noChangeArrowheads="1"/>
          </p:cNvPicPr>
          <p:nvPr/>
        </p:nvPicPr>
        <p:blipFill>
          <a:blip r:embed="rId11">
            <a:duotone>
              <a:prstClr val="black"/>
              <a:schemeClr val="accent6">
                <a:tint val="45000"/>
                <a:satMod val="400000"/>
              </a:schemeClr>
            </a:duotone>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463664" y="1623743"/>
            <a:ext cx="1125921" cy="131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50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08BF8B-7896-9648-B447-E9B094688D23}"/>
              </a:ext>
            </a:extLst>
          </p:cNvPr>
          <p:cNvPicPr>
            <a:picLocks noChangeAspect="1"/>
          </p:cNvPicPr>
          <p:nvPr/>
        </p:nvPicPr>
        <p:blipFill>
          <a:blip r:embed="rId2"/>
          <a:stretch>
            <a:fillRect/>
          </a:stretch>
        </p:blipFill>
        <p:spPr>
          <a:xfrm>
            <a:off x="3537014" y="2585145"/>
            <a:ext cx="5094279" cy="3063337"/>
          </a:xfrm>
          <a:prstGeom prst="rect">
            <a:avLst/>
          </a:prstGeom>
        </p:spPr>
      </p:pic>
    </p:spTree>
    <p:extLst>
      <p:ext uri="{BB962C8B-B14F-4D97-AF65-F5344CB8AC3E}">
        <p14:creationId xmlns:p14="http://schemas.microsoft.com/office/powerpoint/2010/main" val="1572712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 y="1463095"/>
            <a:ext cx="7686988" cy="4249716"/>
          </a:xfrm>
          <a:prstGeom prst="rect">
            <a:avLst/>
          </a:prstGeom>
        </p:spPr>
      </p:pic>
      <p:sp>
        <p:nvSpPr>
          <p:cNvPr id="5" name="Rectángulo 4"/>
          <p:cNvSpPr/>
          <p:nvPr/>
        </p:nvSpPr>
        <p:spPr>
          <a:xfrm>
            <a:off x="7536161" y="1438048"/>
            <a:ext cx="3862583" cy="1077218"/>
          </a:xfrm>
          <a:prstGeom prst="rect">
            <a:avLst/>
          </a:prstGeom>
        </p:spPr>
        <p:txBody>
          <a:bodyPr wrap="square">
            <a:spAutoFit/>
          </a:bodyPr>
          <a:lstStyle/>
          <a:p>
            <a:pPr algn="ctr"/>
            <a:r>
              <a:rPr lang="es-ES" sz="3200" b="1" dirty="0">
                <a:latin typeface="Neo Sans" panose="020B0504020202020204" pitchFamily="34" charset="0"/>
              </a:rPr>
              <a:t>Tecnologías Avanzadas</a:t>
            </a:r>
          </a:p>
        </p:txBody>
      </p:sp>
      <p:sp>
        <p:nvSpPr>
          <p:cNvPr id="6" name="Rectángulo 5"/>
          <p:cNvSpPr/>
          <p:nvPr/>
        </p:nvSpPr>
        <p:spPr>
          <a:xfrm>
            <a:off x="8323661" y="3095509"/>
            <a:ext cx="3457393" cy="2677656"/>
          </a:xfrm>
          <a:prstGeom prst="rect">
            <a:avLst/>
          </a:prstGeom>
        </p:spPr>
        <p:txBody>
          <a:bodyPr wrap="square">
            <a:spAutoFit/>
          </a:bodyPr>
          <a:lstStyle/>
          <a:p>
            <a:pPr>
              <a:lnSpc>
                <a:spcPct val="150000"/>
              </a:lnSpc>
            </a:pPr>
            <a:r>
              <a:rPr lang="es-ES" sz="1400" dirty="0"/>
              <a:t>Experiencia Digital</a:t>
            </a:r>
          </a:p>
          <a:p>
            <a:pPr>
              <a:lnSpc>
                <a:spcPct val="150000"/>
              </a:lnSpc>
            </a:pPr>
            <a:r>
              <a:rPr lang="es-ES" sz="1400" dirty="0"/>
              <a:t>CRM y Canales</a:t>
            </a:r>
          </a:p>
          <a:p>
            <a:pPr>
              <a:lnSpc>
                <a:spcPct val="150000"/>
              </a:lnSpc>
            </a:pPr>
            <a:r>
              <a:rPr lang="es-ES" sz="1400" dirty="0"/>
              <a:t>Data </a:t>
            </a:r>
            <a:r>
              <a:rPr lang="es-ES" sz="1400" dirty="0" err="1"/>
              <a:t>Science</a:t>
            </a:r>
            <a:r>
              <a:rPr lang="es-ES" sz="1400" dirty="0"/>
              <a:t> &amp; AI</a:t>
            </a:r>
          </a:p>
          <a:p>
            <a:pPr>
              <a:lnSpc>
                <a:spcPct val="150000"/>
              </a:lnSpc>
            </a:pPr>
            <a:r>
              <a:rPr lang="es-ES" sz="1400" dirty="0"/>
              <a:t>Tecnología del Dato</a:t>
            </a:r>
          </a:p>
          <a:p>
            <a:pPr>
              <a:lnSpc>
                <a:spcPct val="150000"/>
              </a:lnSpc>
            </a:pPr>
            <a:r>
              <a:rPr lang="es-ES" sz="1400" dirty="0"/>
              <a:t>Operaciones Digitales</a:t>
            </a:r>
          </a:p>
          <a:p>
            <a:pPr>
              <a:lnSpc>
                <a:spcPct val="150000"/>
              </a:lnSpc>
            </a:pPr>
            <a:r>
              <a:rPr lang="es-ES" sz="1400" b="1" u="sng" dirty="0"/>
              <a:t>Arquitectura</a:t>
            </a:r>
          </a:p>
          <a:p>
            <a:pPr>
              <a:lnSpc>
                <a:spcPct val="150000"/>
              </a:lnSpc>
            </a:pPr>
            <a:r>
              <a:rPr lang="es-ES" sz="1400" dirty="0"/>
              <a:t>Tecnologías Emergentes</a:t>
            </a:r>
          </a:p>
          <a:p>
            <a:pPr>
              <a:lnSpc>
                <a:spcPct val="150000"/>
              </a:lnSpc>
            </a:pPr>
            <a:endParaRPr lang="es-ES" sz="1400" dirty="0"/>
          </a:p>
        </p:txBody>
      </p:sp>
      <p:sp>
        <p:nvSpPr>
          <p:cNvPr id="13" name="Forma libre 12"/>
          <p:cNvSpPr/>
          <p:nvPr/>
        </p:nvSpPr>
        <p:spPr>
          <a:xfrm rot="5400000" flipH="1" flipV="1">
            <a:off x="3656080" y="2528399"/>
            <a:ext cx="6851552" cy="2124028"/>
          </a:xfrm>
          <a:custGeom>
            <a:avLst/>
            <a:gdLst>
              <a:gd name="connsiteX0" fmla="*/ 6877993 w 6877993"/>
              <a:gd name="connsiteY0" fmla="*/ 2132225 h 2132225"/>
              <a:gd name="connsiteX1" fmla="*/ 6877993 w 6877993"/>
              <a:gd name="connsiteY1" fmla="*/ 695474 h 2132225"/>
              <a:gd name="connsiteX2" fmla="*/ 6877993 w 6877993"/>
              <a:gd name="connsiteY2" fmla="*/ 0 h 2132225"/>
              <a:gd name="connsiteX3" fmla="*/ 0 w 6877993"/>
              <a:gd name="connsiteY3" fmla="*/ 1965141 h 2132225"/>
              <a:gd name="connsiteX4" fmla="*/ 0 w 6877993"/>
              <a:gd name="connsiteY4" fmla="*/ 2132225 h 21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993" h="2132225">
                <a:moveTo>
                  <a:pt x="6877993" y="2132225"/>
                </a:moveTo>
                <a:lnTo>
                  <a:pt x="6877993" y="695474"/>
                </a:lnTo>
                <a:lnTo>
                  <a:pt x="6877993" y="0"/>
                </a:lnTo>
                <a:lnTo>
                  <a:pt x="0" y="1965141"/>
                </a:lnTo>
                <a:lnTo>
                  <a:pt x="0" y="21322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sz="1351" dirty="0">
              <a:latin typeface="Arial" panose="020B0604020202020204" pitchFamily="34" charset="0"/>
            </a:endParaRPr>
          </a:p>
        </p:txBody>
      </p:sp>
      <p:cxnSp>
        <p:nvCxnSpPr>
          <p:cNvPr id="10" name="Conector recto 9"/>
          <p:cNvCxnSpPr/>
          <p:nvPr/>
        </p:nvCxnSpPr>
        <p:spPr>
          <a:xfrm>
            <a:off x="8422200" y="2852936"/>
            <a:ext cx="69813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725604"/>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rapecio 20"/>
          <p:cNvSpPr/>
          <p:nvPr/>
        </p:nvSpPr>
        <p:spPr>
          <a:xfrm rot="5400000">
            <a:off x="3216409" y="2757657"/>
            <a:ext cx="6048672" cy="3454921"/>
          </a:xfrm>
          <a:prstGeom prst="trapezoid">
            <a:avLst>
              <a:gd name="adj" fmla="val 27949"/>
            </a:avLst>
          </a:prstGeom>
          <a:solidFill>
            <a:schemeClr val="tx2"/>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defTabSz="914377">
              <a:defRPr/>
            </a:pPr>
            <a:endParaRPr lang="es-ES" sz="1800" dirty="0">
              <a:solidFill>
                <a:srgbClr val="1A3B47"/>
              </a:solidFill>
              <a:latin typeface="Soho Gothic Pro Light"/>
            </a:endParaRPr>
          </a:p>
        </p:txBody>
      </p:sp>
      <p:graphicFrame>
        <p:nvGraphicFramePr>
          <p:cNvPr id="4" name="Objeto 3" hidden="1"/>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237629" name="Diapositiva de think-cell" r:id="rId5" imgW="270" imgH="270" progId="TCLayout.ActiveDocument.1">
                  <p:embed/>
                </p:oleObj>
              </mc:Choice>
              <mc:Fallback>
                <p:oleObj name="Diapositiva de think-cell" r:id="rId5" imgW="270" imgH="270" progId="TCLayout.ActiveDocument.1">
                  <p:embed/>
                  <p:pic>
                    <p:nvPicPr>
                      <p:cNvPr id="4" name="Objeto 3" hidden="1"/>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3" name="Rectángulo 2" hidden="1"/>
          <p:cNvSpPr/>
          <p:nvPr>
            <p:custDataLst>
              <p:tags r:id="rId3"/>
            </p:custDataLst>
          </p:nvPr>
        </p:nvSpPr>
        <p:spPr>
          <a:xfrm>
            <a:off x="0" y="0"/>
            <a:ext cx="211667" cy="211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14377">
              <a:lnSpc>
                <a:spcPct val="90000"/>
              </a:lnSpc>
              <a:spcBef>
                <a:spcPct val="0"/>
              </a:spcBef>
              <a:spcAft>
                <a:spcPct val="0"/>
              </a:spcAft>
              <a:defRPr/>
            </a:pPr>
            <a:endParaRPr lang="es-ES" sz="3200" dirty="0">
              <a:solidFill>
                <a:srgbClr val="FFFFFF"/>
              </a:solidFill>
              <a:latin typeface="Playfair Display" panose="00000500000000000000" pitchFamily="2" charset="0"/>
              <a:sym typeface="Playfair Display" panose="00000500000000000000" pitchFamily="2" charset="0"/>
            </a:endParaRPr>
          </a:p>
        </p:txBody>
      </p:sp>
      <p:sp>
        <p:nvSpPr>
          <p:cNvPr id="10" name="Trapecio 9"/>
          <p:cNvSpPr/>
          <p:nvPr/>
        </p:nvSpPr>
        <p:spPr>
          <a:xfrm rot="5400000">
            <a:off x="5440378" y="-250278"/>
            <a:ext cx="8528041" cy="4975203"/>
          </a:xfrm>
          <a:prstGeom prst="trapezoid">
            <a:avLst>
              <a:gd name="adj" fmla="val 27949"/>
            </a:avLst>
          </a:prstGeom>
          <a:solidFill>
            <a:schemeClr val="accent3">
              <a:lumMod val="20000"/>
              <a:lumOff val="8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defTabSz="914377">
              <a:defRPr/>
            </a:pPr>
            <a:endParaRPr lang="es-ES" sz="1800" dirty="0">
              <a:solidFill>
                <a:srgbClr val="1A3B47"/>
              </a:solidFill>
              <a:latin typeface="Soho Gothic Pro Light"/>
            </a:endParaRPr>
          </a:p>
        </p:txBody>
      </p:sp>
      <p:sp>
        <p:nvSpPr>
          <p:cNvPr id="11" name="Trapecio 10"/>
          <p:cNvSpPr/>
          <p:nvPr/>
        </p:nvSpPr>
        <p:spPr>
          <a:xfrm rot="5400000">
            <a:off x="-1536248" y="2619953"/>
            <a:ext cx="8047693" cy="4975200"/>
          </a:xfrm>
          <a:prstGeom prst="trapezoid">
            <a:avLst>
              <a:gd name="adj" fmla="val 27949"/>
            </a:avLst>
          </a:prstGeom>
          <a:solidFill>
            <a:schemeClr val="bg2"/>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defTabSz="914377">
              <a:defRPr/>
            </a:pPr>
            <a:endParaRPr lang="es-ES" sz="1800" dirty="0">
              <a:solidFill>
                <a:srgbClr val="1A3B47"/>
              </a:solidFill>
              <a:latin typeface="Soho Gothic Pro Light"/>
            </a:endParaRPr>
          </a:p>
        </p:txBody>
      </p:sp>
      <p:grpSp>
        <p:nvGrpSpPr>
          <p:cNvPr id="5" name="Grupo 4"/>
          <p:cNvGrpSpPr/>
          <p:nvPr/>
        </p:nvGrpSpPr>
        <p:grpSpPr>
          <a:xfrm>
            <a:off x="1088091" y="2526558"/>
            <a:ext cx="4316709" cy="3858821"/>
            <a:chOff x="816068" y="1894918"/>
            <a:chExt cx="3237532" cy="2894116"/>
          </a:xfrm>
        </p:grpSpPr>
        <p:sp>
          <p:nvSpPr>
            <p:cNvPr id="7" name="CuadroTexto 6"/>
            <p:cNvSpPr txBox="1"/>
            <p:nvPr/>
          </p:nvSpPr>
          <p:spPr>
            <a:xfrm>
              <a:off x="816068" y="1894918"/>
              <a:ext cx="3237532" cy="1036872"/>
            </a:xfrm>
            <a:prstGeom prst="rect">
              <a:avLst/>
            </a:prstGeom>
            <a:ln>
              <a:noFill/>
            </a:ln>
          </p:spPr>
          <p:txBody>
            <a:bodyPr vert="horz" wrap="square" lIns="0" tIns="0" rIns="0" bIns="0" rtlCol="0" anchor="t" anchorCtr="0">
              <a:noAutofit/>
            </a:bodyPr>
            <a:lstStyle/>
            <a:p>
              <a:pPr defTabSz="914377">
                <a:defRPr/>
              </a:pPr>
              <a:r>
                <a:rPr lang="es-ES" sz="2133" dirty="0">
                  <a:solidFill>
                    <a:srgbClr val="1A3B47"/>
                  </a:solidFill>
                  <a:latin typeface="Playfair Display" panose="00000500000000000000" pitchFamily="2" charset="0"/>
                </a:rPr>
                <a:t>IT Tradicional</a:t>
              </a:r>
            </a:p>
            <a:p>
              <a:pPr marL="243411" indent="-243411" defTabSz="914377">
                <a:spcBef>
                  <a:spcPts val="800"/>
                </a:spcBef>
                <a:buSzPct val="70000"/>
                <a:buFont typeface="Wingdings" pitchFamily="2" charset="2"/>
                <a:buChar char="§"/>
                <a:defRPr/>
              </a:pPr>
              <a:r>
                <a:rPr lang="es-ES" sz="1600" dirty="0">
                  <a:solidFill>
                    <a:srgbClr val="1A3B47"/>
                  </a:solidFill>
                </a:rPr>
                <a:t>IT como coste</a:t>
              </a:r>
            </a:p>
            <a:p>
              <a:pPr marL="243411" indent="-243411" defTabSz="914377">
                <a:spcBef>
                  <a:spcPts val="800"/>
                </a:spcBef>
                <a:buSzPct val="70000"/>
                <a:buFont typeface="Wingdings" pitchFamily="2" charset="2"/>
                <a:buChar char="§"/>
                <a:defRPr/>
              </a:pPr>
              <a:r>
                <a:rPr lang="es-ES" sz="1600" dirty="0">
                  <a:solidFill>
                    <a:srgbClr val="1A3B47"/>
                  </a:solidFill>
                </a:rPr>
                <a:t>Sistemas monolíticos</a:t>
              </a:r>
            </a:p>
            <a:p>
              <a:pPr marL="243411" indent="-243411" defTabSz="914377">
                <a:spcBef>
                  <a:spcPts val="800"/>
                </a:spcBef>
                <a:buSzPct val="70000"/>
                <a:buFont typeface="Wingdings" pitchFamily="2" charset="2"/>
                <a:buChar char="§"/>
                <a:defRPr/>
              </a:pPr>
              <a:r>
                <a:rPr lang="es-ES" sz="1600" dirty="0">
                  <a:solidFill>
                    <a:srgbClr val="1A3B47"/>
                  </a:solidFill>
                </a:rPr>
                <a:t>Core no escalable</a:t>
              </a:r>
            </a:p>
            <a:p>
              <a:pPr marL="243411" indent="-243411" defTabSz="914377">
                <a:spcBef>
                  <a:spcPts val="800"/>
                </a:spcBef>
                <a:buSzPct val="70000"/>
                <a:buFont typeface="Wingdings" pitchFamily="2" charset="2"/>
                <a:buChar char="§"/>
                <a:defRPr/>
              </a:pPr>
              <a:r>
                <a:rPr lang="es-ES" sz="1600" dirty="0">
                  <a:solidFill>
                    <a:srgbClr val="1A3B47"/>
                  </a:solidFill>
                </a:rPr>
                <a:t>Monitorización deficiente</a:t>
              </a:r>
            </a:p>
            <a:p>
              <a:pPr marL="243411" indent="-243411" defTabSz="914377">
                <a:spcBef>
                  <a:spcPts val="800"/>
                </a:spcBef>
                <a:buSzPct val="70000"/>
                <a:buFont typeface="Wingdings" pitchFamily="2" charset="2"/>
                <a:buChar char="§"/>
                <a:defRPr/>
              </a:pPr>
              <a:r>
                <a:rPr lang="es-ES" sz="1600" dirty="0">
                  <a:solidFill>
                    <a:srgbClr val="1A3B47"/>
                  </a:solidFill>
                </a:rPr>
                <a:t>Poco intercambio de información</a:t>
              </a:r>
            </a:p>
            <a:p>
              <a:pPr marL="243411" indent="-243411" defTabSz="914377">
                <a:spcBef>
                  <a:spcPts val="800"/>
                </a:spcBef>
                <a:buSzPct val="70000"/>
                <a:buFont typeface="Wingdings" pitchFamily="2" charset="2"/>
                <a:buChar char="§"/>
                <a:defRPr/>
              </a:pPr>
              <a:r>
                <a:rPr lang="es-ES" sz="1600" dirty="0">
                  <a:solidFill>
                    <a:srgbClr val="1A3B47"/>
                  </a:solidFill>
                </a:rPr>
                <a:t>Ciclos largos funcionalidad</a:t>
              </a:r>
            </a:p>
          </p:txBody>
        </p:sp>
        <p:pic>
          <p:nvPicPr>
            <p:cNvPr id="9" name="Imagen 8"/>
            <p:cNvPicPr>
              <a:picLocks noChangeAspect="1"/>
            </p:cNvPicPr>
            <p:nvPr/>
          </p:nvPicPr>
          <p:blipFill>
            <a:blip r:embed="rId7">
              <a:duotone>
                <a:prstClr val="black"/>
                <a:srgbClr val="1A3B47">
                  <a:tint val="45000"/>
                  <a:satMod val="400000"/>
                </a:srgbClr>
              </a:duotone>
            </a:blip>
            <a:stretch>
              <a:fillRect/>
            </a:stretch>
          </p:blipFill>
          <p:spPr>
            <a:xfrm>
              <a:off x="1372079" y="3939902"/>
              <a:ext cx="987240" cy="849132"/>
            </a:xfrm>
            <a:prstGeom prst="rect">
              <a:avLst/>
            </a:prstGeom>
          </p:spPr>
        </p:pic>
      </p:grpSp>
      <p:grpSp>
        <p:nvGrpSpPr>
          <p:cNvPr id="6" name="Grupo 5"/>
          <p:cNvGrpSpPr/>
          <p:nvPr/>
        </p:nvGrpSpPr>
        <p:grpSpPr>
          <a:xfrm>
            <a:off x="7651200" y="1225688"/>
            <a:ext cx="4159800" cy="3643473"/>
            <a:chOff x="5738400" y="199185"/>
            <a:chExt cx="3119850" cy="2732605"/>
          </a:xfrm>
        </p:grpSpPr>
        <p:sp>
          <p:nvSpPr>
            <p:cNvPr id="8" name="CuadroTexto 7"/>
            <p:cNvSpPr txBox="1"/>
            <p:nvPr/>
          </p:nvSpPr>
          <p:spPr>
            <a:xfrm>
              <a:off x="5738400" y="1347774"/>
              <a:ext cx="3119850" cy="1584016"/>
            </a:xfrm>
            <a:prstGeom prst="rect">
              <a:avLst/>
            </a:prstGeom>
            <a:ln>
              <a:noFill/>
            </a:ln>
          </p:spPr>
          <p:txBody>
            <a:bodyPr vert="horz" wrap="square" lIns="0" tIns="0" rIns="0" bIns="0" rtlCol="0" anchor="t" anchorCtr="0">
              <a:noAutofit/>
            </a:bodyPr>
            <a:lstStyle/>
            <a:p>
              <a:pPr defTabSz="914377">
                <a:defRPr/>
              </a:pPr>
              <a:r>
                <a:rPr lang="es-ES" sz="2133" dirty="0">
                  <a:solidFill>
                    <a:srgbClr val="1A3B47"/>
                  </a:solidFill>
                  <a:latin typeface="Playfair Display" panose="00000500000000000000" pitchFamily="2" charset="0"/>
                </a:rPr>
                <a:t>NextGen IT</a:t>
              </a:r>
            </a:p>
            <a:p>
              <a:pPr marL="243411" indent="-243411" defTabSz="914377">
                <a:spcBef>
                  <a:spcPts val="800"/>
                </a:spcBef>
                <a:buSzPct val="70000"/>
                <a:buFont typeface="Wingdings" pitchFamily="2" charset="2"/>
                <a:buChar char="§"/>
                <a:defRPr/>
              </a:pPr>
              <a:r>
                <a:rPr lang="es-ES" sz="1600" dirty="0">
                  <a:solidFill>
                    <a:srgbClr val="1A3B47"/>
                  </a:solidFill>
                </a:rPr>
                <a:t>IT como palanca del negocio</a:t>
              </a:r>
            </a:p>
            <a:p>
              <a:pPr marL="243411" indent="-243411" defTabSz="914377">
                <a:spcBef>
                  <a:spcPts val="800"/>
                </a:spcBef>
                <a:buSzPct val="70000"/>
                <a:buFont typeface="Wingdings" pitchFamily="2" charset="2"/>
                <a:buChar char="§"/>
                <a:defRPr/>
              </a:pPr>
              <a:r>
                <a:rPr lang="es-ES" sz="1600" dirty="0">
                  <a:solidFill>
                    <a:srgbClr val="1A3B47"/>
                  </a:solidFill>
                </a:rPr>
                <a:t>Rápida innovación</a:t>
              </a:r>
            </a:p>
            <a:p>
              <a:pPr marL="243411" indent="-243411" defTabSz="914377">
                <a:spcBef>
                  <a:spcPts val="800"/>
                </a:spcBef>
                <a:buSzPct val="70000"/>
                <a:buFont typeface="Wingdings" pitchFamily="2" charset="2"/>
                <a:buChar char="§"/>
                <a:defRPr/>
              </a:pPr>
              <a:r>
                <a:rPr lang="es-ES" sz="1600" dirty="0">
                  <a:solidFill>
                    <a:srgbClr val="1A3B47"/>
                  </a:solidFill>
                </a:rPr>
                <a:t>Reducción del Time-to-Market</a:t>
              </a:r>
            </a:p>
            <a:p>
              <a:pPr marL="243411" indent="-243411" defTabSz="914377">
                <a:spcBef>
                  <a:spcPts val="800"/>
                </a:spcBef>
                <a:buSzPct val="70000"/>
                <a:buFont typeface="Wingdings" pitchFamily="2" charset="2"/>
                <a:buChar char="§"/>
                <a:defRPr/>
              </a:pPr>
              <a:r>
                <a:rPr lang="es-ES" sz="1600" dirty="0" err="1">
                  <a:solidFill>
                    <a:srgbClr val="1A3B47"/>
                  </a:solidFill>
                </a:rPr>
                <a:t>Mindset</a:t>
              </a:r>
              <a:r>
                <a:rPr lang="es-ES" sz="1600" dirty="0">
                  <a:solidFill>
                    <a:srgbClr val="1A3B47"/>
                  </a:solidFill>
                </a:rPr>
                <a:t> y Metodologías Agile</a:t>
              </a:r>
            </a:p>
            <a:p>
              <a:pPr marL="243411" indent="-243411" defTabSz="914377">
                <a:spcBef>
                  <a:spcPts val="800"/>
                </a:spcBef>
                <a:buSzPct val="70000"/>
                <a:buFont typeface="Wingdings" pitchFamily="2" charset="2"/>
                <a:buChar char="§"/>
                <a:defRPr/>
              </a:pPr>
              <a:r>
                <a:rPr lang="es-ES" sz="1600" dirty="0">
                  <a:solidFill>
                    <a:srgbClr val="1A3B47"/>
                  </a:solidFill>
                </a:rPr>
                <a:t>Flexibilidad y automatización de despliegues</a:t>
              </a:r>
            </a:p>
            <a:p>
              <a:pPr marL="243411" indent="-243411" defTabSz="914377">
                <a:spcBef>
                  <a:spcPts val="800"/>
                </a:spcBef>
                <a:buSzPct val="70000"/>
                <a:buFont typeface="Wingdings" pitchFamily="2" charset="2"/>
                <a:buChar char="§"/>
                <a:defRPr/>
              </a:pPr>
              <a:r>
                <a:rPr lang="es-ES" sz="1600" dirty="0">
                  <a:solidFill>
                    <a:srgbClr val="1A3B47"/>
                  </a:solidFill>
                </a:rPr>
                <a:t>Escalabilidad bajo demanda</a:t>
              </a:r>
            </a:p>
            <a:p>
              <a:pPr marL="243411" indent="-243411" defTabSz="914377">
                <a:spcBef>
                  <a:spcPts val="800"/>
                </a:spcBef>
                <a:buSzPct val="70000"/>
                <a:buFont typeface="Wingdings" pitchFamily="2" charset="2"/>
                <a:buChar char="§"/>
                <a:defRPr/>
              </a:pPr>
              <a:r>
                <a:rPr lang="es-ES" sz="1600" dirty="0">
                  <a:solidFill>
                    <a:srgbClr val="1A3B47"/>
                  </a:solidFill>
                </a:rPr>
                <a:t>Sistemas abiertos</a:t>
              </a:r>
            </a:p>
            <a:p>
              <a:pPr defTabSz="914377">
                <a:defRPr/>
              </a:pPr>
              <a:endParaRPr lang="es-ES" sz="2667" dirty="0">
                <a:solidFill>
                  <a:srgbClr val="1A3B47"/>
                </a:solidFill>
                <a:latin typeface="Playfair Display" panose="00000500000000000000" pitchFamily="2" charset="0"/>
              </a:endParaRPr>
            </a:p>
          </p:txBody>
        </p:sp>
        <p:pic>
          <p:nvPicPr>
            <p:cNvPr id="12" name="Imagen 11"/>
            <p:cNvPicPr>
              <a:picLocks noChangeAspect="1"/>
            </p:cNvPicPr>
            <p:nvPr/>
          </p:nvPicPr>
          <p:blipFill>
            <a:blip r:embed="rId8">
              <a:duotone>
                <a:prstClr val="black"/>
                <a:srgbClr val="1A3B47">
                  <a:tint val="45000"/>
                  <a:satMod val="400000"/>
                </a:srgbClr>
              </a:duotone>
            </a:blip>
            <a:stretch>
              <a:fillRect/>
            </a:stretch>
          </p:blipFill>
          <p:spPr>
            <a:xfrm>
              <a:off x="6765986" y="199185"/>
              <a:ext cx="1024624" cy="870868"/>
            </a:xfrm>
            <a:prstGeom prst="rect">
              <a:avLst/>
            </a:prstGeom>
          </p:spPr>
        </p:pic>
      </p:grpSp>
      <p:sp>
        <p:nvSpPr>
          <p:cNvPr id="14" name="Text Box 21"/>
          <p:cNvSpPr txBox="1">
            <a:spLocks noChangeArrowheads="1"/>
          </p:cNvSpPr>
          <p:nvPr/>
        </p:nvSpPr>
        <p:spPr bwMode="auto">
          <a:xfrm>
            <a:off x="5184123" y="3025802"/>
            <a:ext cx="2016000" cy="6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defTabSz="914377" eaLnBrk="1" hangingPunct="1">
              <a:buClr>
                <a:srgbClr val="96A2B4"/>
              </a:buClr>
              <a:buSzPct val="140000"/>
              <a:defRPr/>
            </a:pPr>
            <a:r>
              <a:rPr lang="es-ES" sz="1333" b="0" dirty="0">
                <a:solidFill>
                  <a:srgbClr val="1A3B47"/>
                </a:solidFill>
                <a:latin typeface="Playfair Display"/>
              </a:rPr>
              <a:t>A. Transformar </a:t>
            </a:r>
          </a:p>
          <a:p>
            <a:pPr algn="ctr" defTabSz="914377" eaLnBrk="1" hangingPunct="1">
              <a:buClr>
                <a:srgbClr val="96A2B4"/>
              </a:buClr>
              <a:buSzPct val="140000"/>
              <a:defRPr/>
            </a:pPr>
            <a:r>
              <a:rPr lang="es-ES" sz="1333" b="0" dirty="0">
                <a:solidFill>
                  <a:srgbClr val="1A3B47"/>
                </a:solidFill>
                <a:latin typeface="Playfair Display"/>
              </a:rPr>
              <a:t>el negocio actual</a:t>
            </a:r>
          </a:p>
        </p:txBody>
      </p:sp>
      <p:pic>
        <p:nvPicPr>
          <p:cNvPr id="15" name="Imagen 14"/>
          <p:cNvPicPr>
            <a:picLocks noChangeAspect="1"/>
          </p:cNvPicPr>
          <p:nvPr/>
        </p:nvPicPr>
        <p:blipFill>
          <a:blip r:embed="rId9"/>
          <a:stretch>
            <a:fillRect/>
          </a:stretch>
        </p:blipFill>
        <p:spPr>
          <a:xfrm>
            <a:off x="5873841" y="2199857"/>
            <a:ext cx="636567" cy="636919"/>
          </a:xfrm>
          <a:prstGeom prst="rect">
            <a:avLst/>
          </a:prstGeom>
        </p:spPr>
      </p:pic>
      <p:sp>
        <p:nvSpPr>
          <p:cNvPr id="16" name="Text Box 17"/>
          <p:cNvSpPr txBox="1">
            <a:spLocks noChangeArrowheads="1"/>
          </p:cNvSpPr>
          <p:nvPr/>
        </p:nvSpPr>
        <p:spPr bwMode="auto">
          <a:xfrm>
            <a:off x="5184123" y="4459888"/>
            <a:ext cx="2016000" cy="56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defTabSz="914377" eaLnBrk="1" hangingPunct="1">
              <a:buClr>
                <a:srgbClr val="96A2B4"/>
              </a:buClr>
              <a:buSzPct val="140000"/>
              <a:defRPr/>
            </a:pPr>
            <a:r>
              <a:rPr lang="es-ES" sz="1333" b="0" dirty="0">
                <a:solidFill>
                  <a:srgbClr val="1A3B47"/>
                </a:solidFill>
                <a:latin typeface="Playfair Display"/>
              </a:rPr>
              <a:t>B. Crear el negocio</a:t>
            </a:r>
          </a:p>
          <a:p>
            <a:pPr algn="ctr" defTabSz="914377" eaLnBrk="1" hangingPunct="1">
              <a:buClr>
                <a:srgbClr val="96A2B4"/>
              </a:buClr>
              <a:buSzPct val="140000"/>
              <a:defRPr/>
            </a:pPr>
            <a:r>
              <a:rPr lang="es-ES" sz="1333" b="0" dirty="0">
                <a:solidFill>
                  <a:srgbClr val="1A3B47"/>
                </a:solidFill>
                <a:latin typeface="Playfair Display"/>
              </a:rPr>
              <a:t>del futuro</a:t>
            </a:r>
          </a:p>
        </p:txBody>
      </p:sp>
      <p:pic>
        <p:nvPicPr>
          <p:cNvPr id="18" name="Imagen 17"/>
          <p:cNvPicPr>
            <a:picLocks noChangeAspect="1"/>
          </p:cNvPicPr>
          <p:nvPr/>
        </p:nvPicPr>
        <p:blipFill>
          <a:blip r:embed="rId10"/>
          <a:stretch>
            <a:fillRect/>
          </a:stretch>
        </p:blipFill>
        <p:spPr>
          <a:xfrm>
            <a:off x="5850713" y="3578967"/>
            <a:ext cx="682819" cy="691895"/>
          </a:xfrm>
          <a:prstGeom prst="rect">
            <a:avLst/>
          </a:prstGeom>
        </p:spPr>
      </p:pic>
      <p:sp>
        <p:nvSpPr>
          <p:cNvPr id="19" name="Text Box 13"/>
          <p:cNvSpPr txBox="1">
            <a:spLocks noChangeArrowheads="1"/>
          </p:cNvSpPr>
          <p:nvPr/>
        </p:nvSpPr>
        <p:spPr bwMode="auto">
          <a:xfrm>
            <a:off x="5184123" y="5939949"/>
            <a:ext cx="2016000" cy="56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defTabSz="914377" eaLnBrk="1" hangingPunct="1">
              <a:buClr>
                <a:srgbClr val="96A2B4"/>
              </a:buClr>
              <a:buSzPct val="140000"/>
              <a:defRPr/>
            </a:pPr>
            <a:r>
              <a:rPr lang="es-ES" sz="1333" b="0" dirty="0">
                <a:solidFill>
                  <a:srgbClr val="1A3B47"/>
                </a:solidFill>
                <a:latin typeface="Playfair Display"/>
              </a:rPr>
              <a:t>C. Pilotar nuevos modelos </a:t>
            </a:r>
            <a:br>
              <a:rPr lang="es-ES" sz="1333" b="0" dirty="0">
                <a:solidFill>
                  <a:srgbClr val="1A3B47"/>
                </a:solidFill>
                <a:latin typeface="Playfair Display"/>
              </a:rPr>
            </a:br>
            <a:r>
              <a:rPr lang="es-ES" sz="1333" b="0" dirty="0">
                <a:solidFill>
                  <a:srgbClr val="1A3B47"/>
                </a:solidFill>
                <a:latin typeface="Playfair Display"/>
              </a:rPr>
              <a:t>de negocio disruptivos</a:t>
            </a:r>
          </a:p>
        </p:txBody>
      </p:sp>
      <p:pic>
        <p:nvPicPr>
          <p:cNvPr id="20" name="Imagen 19"/>
          <p:cNvPicPr>
            <a:picLocks noChangeAspect="1"/>
          </p:cNvPicPr>
          <p:nvPr/>
        </p:nvPicPr>
        <p:blipFill>
          <a:blip r:embed="rId11"/>
          <a:stretch>
            <a:fillRect/>
          </a:stretch>
        </p:blipFill>
        <p:spPr>
          <a:xfrm>
            <a:off x="5889343" y="5039733"/>
            <a:ext cx="605560" cy="711187"/>
          </a:xfrm>
          <a:prstGeom prst="rect">
            <a:avLst/>
          </a:prstGeom>
        </p:spPr>
      </p:pic>
      <p:sp>
        <p:nvSpPr>
          <p:cNvPr id="24" name="Marcador de texto 3"/>
          <p:cNvSpPr>
            <a:spLocks noGrp="1"/>
          </p:cNvSpPr>
          <p:nvPr>
            <p:ph type="body" sz="quarter" idx="13"/>
          </p:nvPr>
        </p:nvSpPr>
        <p:spPr>
          <a:xfrm>
            <a:off x="336000" y="357000"/>
            <a:ext cx="11519451" cy="251520"/>
          </a:xfrm>
        </p:spPr>
        <p:txBody>
          <a:bodyPr anchor="ctr">
            <a:noAutofit/>
          </a:bodyPr>
          <a:lstStyle/>
          <a:p>
            <a:r>
              <a:rPr lang="es-ES" sz="1000" dirty="0" err="1">
                <a:solidFill>
                  <a:schemeClr val="tx1"/>
                </a:solidFill>
                <a:latin typeface="Soho Gothic Pro" panose="020B0503030504020204" pitchFamily="34" charset="77"/>
                <a:cs typeface="Georgia"/>
              </a:rPr>
              <a:t>MeetUps</a:t>
            </a:r>
            <a:r>
              <a:rPr lang="es-ES" sz="1000" dirty="0">
                <a:solidFill>
                  <a:schemeClr val="tx1"/>
                </a:solidFill>
                <a:latin typeface="Soho Gothic Pro" panose="020B0503030504020204" pitchFamily="34" charset="77"/>
                <a:cs typeface="Georgia"/>
              </a:rPr>
              <a:t> Tecnologías Avanzadas</a:t>
            </a:r>
          </a:p>
        </p:txBody>
      </p:sp>
      <p:sp>
        <p:nvSpPr>
          <p:cNvPr id="22" name="Título 1"/>
          <p:cNvSpPr>
            <a:spLocks noGrp="1"/>
          </p:cNvSpPr>
          <p:nvPr>
            <p:ph type="title"/>
          </p:nvPr>
        </p:nvSpPr>
        <p:spPr>
          <a:xfrm>
            <a:off x="336000" y="649091"/>
            <a:ext cx="11519451" cy="664797"/>
          </a:xfrm>
          <a:noFill/>
        </p:spPr>
        <p:txBody>
          <a:bodyPr vert="horz" wrap="square" lIns="0" tIns="0" rIns="0" bIns="0" rtlCol="0" anchor="t">
            <a:spAutoFit/>
          </a:bodyPr>
          <a:lstStyle/>
          <a:p>
            <a:r>
              <a:rPr lang="es-ES" sz="2400" dirty="0"/>
              <a:t>El foco en el negocio implica una transformación de la TI para convertirse en palanca de innovación y crecimiento</a:t>
            </a:r>
            <a:endParaRPr lang="en-US" sz="2400" dirty="0"/>
          </a:p>
        </p:txBody>
      </p:sp>
    </p:spTree>
    <p:extLst>
      <p:ext uri="{BB962C8B-B14F-4D97-AF65-F5344CB8AC3E}">
        <p14:creationId xmlns:p14="http://schemas.microsoft.com/office/powerpoint/2010/main" val="284255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rapecio 31"/>
          <p:cNvSpPr/>
          <p:nvPr/>
        </p:nvSpPr>
        <p:spPr>
          <a:xfrm rot="5400000">
            <a:off x="-2308947" y="288655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a:t>Arquitectura de </a:t>
            </a:r>
            <a:r>
              <a:rPr lang="es-ES" sz="2667" dirty="0" err="1"/>
              <a:t>Microservicios</a:t>
            </a:r>
            <a:endParaRPr lang="es-ES" sz="2667" dirty="0"/>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sp>
        <p:nvSpPr>
          <p:cNvPr id="21" name="AutoShape 8"/>
          <p:cNvSpPr>
            <a:spLocks noChangeArrowheads="1"/>
          </p:cNvSpPr>
          <p:nvPr/>
        </p:nvSpPr>
        <p:spPr bwMode="auto">
          <a:xfrm>
            <a:off x="3071665" y="3140968"/>
            <a:ext cx="8785375" cy="648000"/>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sym typeface="Wingdings" panose="05000000000000000000" pitchFamily="2" charset="2"/>
              </a:rPr>
              <a:t>Actualización independiente</a:t>
            </a:r>
            <a:r>
              <a:rPr lang="es-ES" sz="1200" dirty="0">
                <a:sym typeface="Wingdings" panose="05000000000000000000" pitchFamily="2" charset="2"/>
              </a:rPr>
              <a:t> Cada servicio puede ser desplegado de forma independiente a otro. Facilitador de CI/CD</a:t>
            </a:r>
            <a:endParaRPr lang="es-ES" sz="1200" dirty="0"/>
          </a:p>
        </p:txBody>
      </p:sp>
      <p:sp>
        <p:nvSpPr>
          <p:cNvPr id="22" name="AutoShape 8"/>
          <p:cNvSpPr>
            <a:spLocks noChangeArrowheads="1"/>
          </p:cNvSpPr>
          <p:nvPr/>
        </p:nvSpPr>
        <p:spPr bwMode="auto">
          <a:xfrm>
            <a:off x="3071665" y="3951057"/>
            <a:ext cx="8785375" cy="648000"/>
          </a:xfrm>
          <a:prstGeom prst="rect">
            <a:avLst/>
          </a:prstGeom>
          <a:noFill/>
          <a:ln w="19050">
            <a:solidFill>
              <a:schemeClr val="accent2"/>
            </a:solidFill>
            <a:miter lim="800000"/>
            <a:headEnd/>
            <a:tailEnd/>
          </a:ln>
        </p:spPr>
        <p:txBody>
          <a:bodyPr wrap="square" lIns="180000" tIns="36000" rIns="72000" bIns="36000" anchor="ctr">
            <a:noAutofit/>
          </a:bodyPr>
          <a:lstStyle/>
          <a:p>
            <a:pPr marL="182029" algn="just" eaLnBrk="0" hangingPunct="0">
              <a:defRPr/>
            </a:pPr>
            <a:r>
              <a:rPr lang="es-ES" sz="1200" b="1" dirty="0">
                <a:sym typeface="Wingdings" panose="05000000000000000000" pitchFamily="2" charset="2"/>
              </a:rPr>
              <a:t>Fácil mantenimiento</a:t>
            </a:r>
            <a:r>
              <a:rPr lang="es-ES" sz="1200" dirty="0">
                <a:sym typeface="Wingdings" panose="05000000000000000000" pitchFamily="2" charset="2"/>
              </a:rPr>
              <a:t> El código de un </a:t>
            </a:r>
            <a:r>
              <a:rPr lang="es-ES" sz="1200" dirty="0" err="1">
                <a:sym typeface="Wingdings" panose="05000000000000000000" pitchFamily="2" charset="2"/>
              </a:rPr>
              <a:t>microservicio</a:t>
            </a:r>
            <a:r>
              <a:rPr lang="es-ES" sz="1200" dirty="0">
                <a:sym typeface="Wingdings" panose="05000000000000000000" pitchFamily="2" charset="2"/>
              </a:rPr>
              <a:t> está restringido a una única función, por lo que es más sencillo de entender y modificar. Se simplifica el entorno de desarrollo (IDE), con unos proyectos más fácilmente gestionables al ser éstos de menor tamaño. La facilidad de lectura y asimilación puede permitir a los desarrolladores ser más productivos</a:t>
            </a:r>
            <a:endParaRPr lang="es-ES" sz="1200" b="1" dirty="0"/>
          </a:p>
        </p:txBody>
      </p:sp>
      <p:sp>
        <p:nvSpPr>
          <p:cNvPr id="23" name="AutoShape 8"/>
          <p:cNvSpPr>
            <a:spLocks noChangeArrowheads="1"/>
          </p:cNvSpPr>
          <p:nvPr/>
        </p:nvSpPr>
        <p:spPr bwMode="auto">
          <a:xfrm>
            <a:off x="3071665" y="4761148"/>
            <a:ext cx="8785375" cy="648000"/>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t>Potencial heterogeneidad y poliglotismo</a:t>
            </a:r>
            <a:r>
              <a:rPr lang="es-ES" sz="1200" dirty="0"/>
              <a:t> Los desarrolladores son </a:t>
            </a:r>
            <a:r>
              <a:rPr lang="es-ES" sz="1200" i="1" dirty="0"/>
              <a:t>libres</a:t>
            </a:r>
            <a:r>
              <a:rPr lang="es-ES" sz="1200" dirty="0"/>
              <a:t> de escoger el lenguaje y </a:t>
            </a:r>
            <a:r>
              <a:rPr lang="es-ES" sz="1200" dirty="0" err="1"/>
              <a:t>stack</a:t>
            </a:r>
            <a:r>
              <a:rPr lang="es-ES" sz="1200" dirty="0"/>
              <a:t> tecnológico que mejor se adapta al servicio. Si bien existe esta libertad, se propone que la tecnología a emplear esté basada en el </a:t>
            </a:r>
            <a:r>
              <a:rPr lang="es-ES" sz="1200" dirty="0" err="1"/>
              <a:t>stack</a:t>
            </a:r>
            <a:r>
              <a:rPr lang="es-ES" sz="1200" dirty="0"/>
              <a:t> de </a:t>
            </a:r>
            <a:r>
              <a:rPr lang="es-ES" sz="1200" dirty="0" err="1"/>
              <a:t>Pivotal</a:t>
            </a:r>
            <a:r>
              <a:rPr lang="es-ES" sz="1200" dirty="0"/>
              <a:t> (Spring Framework, Spring </a:t>
            </a:r>
            <a:r>
              <a:rPr lang="es-ES" sz="1200" dirty="0" err="1"/>
              <a:t>Boot</a:t>
            </a:r>
            <a:r>
              <a:rPr lang="es-ES" sz="1200" dirty="0"/>
              <a:t>, Spring Cloud)</a:t>
            </a:r>
          </a:p>
        </p:txBody>
      </p:sp>
      <p:sp>
        <p:nvSpPr>
          <p:cNvPr id="24" name="AutoShape 8"/>
          <p:cNvSpPr>
            <a:spLocks noChangeArrowheads="1"/>
          </p:cNvSpPr>
          <p:nvPr/>
        </p:nvSpPr>
        <p:spPr bwMode="auto">
          <a:xfrm>
            <a:off x="3071665" y="5571237"/>
            <a:ext cx="8785375" cy="648000"/>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sym typeface="Wingdings" panose="05000000000000000000" pitchFamily="2" charset="2"/>
              </a:rPr>
              <a:t>Aislamiento ante fallos y recursos</a:t>
            </a:r>
            <a:r>
              <a:rPr lang="es-ES" sz="1200" dirty="0">
                <a:sym typeface="Wingdings" panose="05000000000000000000" pitchFamily="2" charset="2"/>
              </a:rPr>
              <a:t> Un mal comportamiento en un servicio, como un </a:t>
            </a:r>
            <a:r>
              <a:rPr lang="es-ES" sz="1200" i="1" dirty="0" err="1">
                <a:sym typeface="Wingdings" panose="05000000000000000000" pitchFamily="2" charset="2"/>
              </a:rPr>
              <a:t>memory</a:t>
            </a:r>
            <a:r>
              <a:rPr lang="es-ES" sz="1200" i="1" dirty="0">
                <a:sym typeface="Wingdings" panose="05000000000000000000" pitchFamily="2" charset="2"/>
              </a:rPr>
              <a:t> </a:t>
            </a:r>
            <a:r>
              <a:rPr lang="es-ES" sz="1200" i="1" dirty="0" err="1">
                <a:sym typeface="Wingdings" panose="05000000000000000000" pitchFamily="2" charset="2"/>
              </a:rPr>
              <a:t>leak</a:t>
            </a:r>
            <a:r>
              <a:rPr lang="es-ES" sz="1200" dirty="0">
                <a:sym typeface="Wingdings" panose="05000000000000000000" pitchFamily="2" charset="2"/>
              </a:rPr>
              <a:t> o una conexión no cerrada a una base de datos, afectaría solo a ese servicio, al contrario de una aplicación monolítica. Esto mejora el aislamiento ante fallos y limita en cuánto puede afectar un fallo a una aplicación</a:t>
            </a:r>
            <a:endParaRPr lang="es-ES" sz="1200" dirty="0"/>
          </a:p>
        </p:txBody>
      </p:sp>
      <p:sp>
        <p:nvSpPr>
          <p:cNvPr id="34" name="Rectángulo 33"/>
          <p:cNvSpPr>
            <a:spLocks noChangeAspect="1"/>
          </p:cNvSpPr>
          <p:nvPr/>
        </p:nvSpPr>
        <p:spPr>
          <a:xfrm>
            <a:off x="2897937" y="3320968"/>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2</a:t>
            </a:r>
          </a:p>
        </p:txBody>
      </p:sp>
      <p:sp>
        <p:nvSpPr>
          <p:cNvPr id="35" name="Rectángulo 34"/>
          <p:cNvSpPr>
            <a:spLocks noChangeAspect="1"/>
          </p:cNvSpPr>
          <p:nvPr/>
        </p:nvSpPr>
        <p:spPr>
          <a:xfrm>
            <a:off x="2897937" y="4131057"/>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3</a:t>
            </a:r>
          </a:p>
        </p:txBody>
      </p:sp>
      <p:sp>
        <p:nvSpPr>
          <p:cNvPr id="36" name="Rectángulo 35"/>
          <p:cNvSpPr>
            <a:spLocks noChangeAspect="1"/>
          </p:cNvSpPr>
          <p:nvPr/>
        </p:nvSpPr>
        <p:spPr>
          <a:xfrm>
            <a:off x="2897937" y="4941148"/>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4</a:t>
            </a:r>
          </a:p>
        </p:txBody>
      </p:sp>
      <p:sp>
        <p:nvSpPr>
          <p:cNvPr id="37" name="Rectángulo 36"/>
          <p:cNvSpPr>
            <a:spLocks noChangeAspect="1"/>
          </p:cNvSpPr>
          <p:nvPr/>
        </p:nvSpPr>
        <p:spPr>
          <a:xfrm>
            <a:off x="2897937" y="5751237"/>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5</a:t>
            </a:r>
          </a:p>
        </p:txBody>
      </p:sp>
      <p:sp>
        <p:nvSpPr>
          <p:cNvPr id="18" name="AutoShape 8">
            <a:extLst>
              <a:ext uri="{FF2B5EF4-FFF2-40B4-BE49-F238E27FC236}">
                <a16:creationId xmlns:a16="http://schemas.microsoft.com/office/drawing/2014/main" id="{AA7CBE86-0F7F-094D-87D1-FA33E2767B53}"/>
              </a:ext>
            </a:extLst>
          </p:cNvPr>
          <p:cNvSpPr>
            <a:spLocks noChangeArrowheads="1"/>
          </p:cNvSpPr>
          <p:nvPr/>
        </p:nvSpPr>
        <p:spPr bwMode="auto">
          <a:xfrm>
            <a:off x="3070077" y="2348861"/>
            <a:ext cx="8785375" cy="648000"/>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b="1" dirty="0">
                <a:sym typeface="Wingdings" panose="05000000000000000000" pitchFamily="2" charset="2"/>
              </a:rPr>
              <a:t>Escalado independiente</a:t>
            </a:r>
            <a:r>
              <a:rPr lang="es-ES" sz="1200" b="1" dirty="0"/>
              <a:t> </a:t>
            </a:r>
            <a:r>
              <a:rPr lang="es-ES" sz="1200" dirty="0"/>
              <a:t>Cada </a:t>
            </a:r>
            <a:r>
              <a:rPr lang="es-ES" sz="1200" dirty="0" err="1"/>
              <a:t>microservicio</a:t>
            </a:r>
            <a:r>
              <a:rPr lang="es-ES" sz="1200" dirty="0"/>
              <a:t> puede escalarse de forma independiente vía escalado vertical (dotándole de más CPU o memoria) o escalado horizontal (</a:t>
            </a:r>
            <a:r>
              <a:rPr lang="es-ES" sz="1200" i="1" dirty="0" err="1"/>
              <a:t>sharding</a:t>
            </a:r>
            <a:r>
              <a:rPr lang="es-ES" sz="1200" dirty="0"/>
              <a:t>), en función de sus necesidades. A diferencia de las aplicaciones monolíticas, en las cuales cada </a:t>
            </a:r>
            <a:r>
              <a:rPr lang="es-ES" sz="1200" dirty="0" err="1"/>
              <a:t>submódulo</a:t>
            </a:r>
            <a:r>
              <a:rPr lang="es-ES" sz="1200" dirty="0"/>
              <a:t> puede tener distintos requisitos, pero han de ser desplegados conjuntamente</a:t>
            </a:r>
          </a:p>
        </p:txBody>
      </p:sp>
      <p:sp>
        <p:nvSpPr>
          <p:cNvPr id="19" name="Rectángulo 33">
            <a:extLst>
              <a:ext uri="{FF2B5EF4-FFF2-40B4-BE49-F238E27FC236}">
                <a16:creationId xmlns:a16="http://schemas.microsoft.com/office/drawing/2014/main" id="{DE8FC6A0-7815-F64F-9A9E-7824550895FF}"/>
              </a:ext>
            </a:extLst>
          </p:cNvPr>
          <p:cNvSpPr>
            <a:spLocks noChangeAspect="1"/>
          </p:cNvSpPr>
          <p:nvPr/>
        </p:nvSpPr>
        <p:spPr>
          <a:xfrm>
            <a:off x="2896349" y="2528861"/>
            <a:ext cx="28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1</a:t>
            </a:r>
          </a:p>
        </p:txBody>
      </p:sp>
      <p:sp>
        <p:nvSpPr>
          <p:cNvPr id="54" name="CuadroTexto 222">
            <a:extLst>
              <a:ext uri="{FF2B5EF4-FFF2-40B4-BE49-F238E27FC236}">
                <a16:creationId xmlns:a16="http://schemas.microsoft.com/office/drawing/2014/main" id="{50758267-6959-984F-A880-AF5E540F21E8}"/>
              </a:ext>
            </a:extLst>
          </p:cNvPr>
          <p:cNvSpPr txBox="1"/>
          <p:nvPr/>
        </p:nvSpPr>
        <p:spPr>
          <a:xfrm>
            <a:off x="2711623" y="1291478"/>
            <a:ext cx="9143827" cy="1705474"/>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Los </a:t>
            </a:r>
            <a:r>
              <a:rPr lang="es-ES" sz="1400" b="1" dirty="0" err="1">
                <a:latin typeface="+mj-lt"/>
                <a:cs typeface="Soho Gothic Pro"/>
              </a:rPr>
              <a:t>microservicios</a:t>
            </a:r>
            <a:r>
              <a:rPr lang="es-ES" sz="1400" dirty="0">
                <a:latin typeface="+mj-lt"/>
                <a:cs typeface="Soho Gothic Pro"/>
              </a:rPr>
              <a:t> habilitan la generación de soluciones de negocio en forma de “suite” de pequeños servicios, cada uno ejecutando su propio proceso de manera autónoma pero en coordinación con los demás mediante mecanismos muy ligeros de comunicación y de gobierno</a:t>
            </a:r>
          </a:p>
          <a:p>
            <a:pPr algn="just">
              <a:spcAft>
                <a:spcPts val="1800"/>
              </a:spcAft>
            </a:pPr>
            <a:endParaRPr lang="es-ES" sz="1400" dirty="0">
              <a:latin typeface="+mj-lt"/>
              <a:cs typeface="Soho Gothic Pro"/>
            </a:endParaRPr>
          </a:p>
          <a:p>
            <a:pPr algn="just">
              <a:spcAft>
                <a:spcPts val="1800"/>
              </a:spcAft>
            </a:pPr>
            <a:endParaRPr lang="es-ES" sz="1400" dirty="0">
              <a:latin typeface="+mj-lt"/>
              <a:cs typeface="Soho Gothic Pro"/>
            </a:endParaRPr>
          </a:p>
        </p:txBody>
      </p:sp>
      <p:pic>
        <p:nvPicPr>
          <p:cNvPr id="5" name="Picture 4">
            <a:extLst>
              <a:ext uri="{FF2B5EF4-FFF2-40B4-BE49-F238E27FC236}">
                <a16:creationId xmlns:a16="http://schemas.microsoft.com/office/drawing/2014/main" id="{D863E48B-59E7-4B48-8558-7F95EC1D6B81}"/>
              </a:ext>
            </a:extLst>
          </p:cNvPr>
          <p:cNvPicPr>
            <a:picLocks noChangeAspect="1"/>
          </p:cNvPicPr>
          <p:nvPr/>
        </p:nvPicPr>
        <p:blipFill>
          <a:blip r:embed="rId2"/>
          <a:stretch>
            <a:fillRect/>
          </a:stretch>
        </p:blipFill>
        <p:spPr>
          <a:xfrm>
            <a:off x="119336" y="2816861"/>
            <a:ext cx="2303882" cy="2303882"/>
          </a:xfrm>
          <a:prstGeom prst="rect">
            <a:avLst/>
          </a:prstGeom>
        </p:spPr>
      </p:pic>
    </p:spTree>
    <p:extLst>
      <p:ext uri="{BB962C8B-B14F-4D97-AF65-F5344CB8AC3E}">
        <p14:creationId xmlns:p14="http://schemas.microsoft.com/office/powerpoint/2010/main" val="280303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rapecio 31"/>
          <p:cNvSpPr/>
          <p:nvPr/>
        </p:nvSpPr>
        <p:spPr>
          <a:xfrm rot="5400000">
            <a:off x="-2457160"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a:t>Transaccionalidad</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grpSp>
        <p:nvGrpSpPr>
          <p:cNvPr id="7" name="Grupo 6"/>
          <p:cNvGrpSpPr/>
          <p:nvPr/>
        </p:nvGrpSpPr>
        <p:grpSpPr>
          <a:xfrm>
            <a:off x="2731754" y="3926375"/>
            <a:ext cx="8959101" cy="606496"/>
            <a:chOff x="2048815" y="2506057"/>
            <a:chExt cx="6719326" cy="454870"/>
          </a:xfrm>
        </p:grpSpPr>
        <p:sp>
          <p:nvSpPr>
            <p:cNvPr id="17" name="AutoShape 8"/>
            <p:cNvSpPr>
              <a:spLocks noChangeArrowheads="1"/>
            </p:cNvSpPr>
            <p:nvPr/>
          </p:nvSpPr>
          <p:spPr bwMode="auto">
            <a:xfrm>
              <a:off x="2735795" y="2506057"/>
              <a:ext cx="6032346" cy="454870"/>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La propiedad de </a:t>
              </a:r>
              <a:r>
                <a:rPr lang="es-ES" sz="1200" b="1" dirty="0"/>
                <a:t>Consistencia</a:t>
              </a:r>
              <a:r>
                <a:rPr lang="es-ES" sz="1200" dirty="0"/>
                <a:t> se asegura que cualquier transacción llevará a la base de datos de un estado válido a otro estado válido. </a:t>
              </a:r>
            </a:p>
          </p:txBody>
        </p:sp>
        <p:sp>
          <p:nvSpPr>
            <p:cNvPr id="33" name="Rectángulo 32"/>
            <p:cNvSpPr>
              <a:spLocks noChangeAspect="1"/>
            </p:cNvSpPr>
            <p:nvPr/>
          </p:nvSpPr>
          <p:spPr>
            <a:xfrm>
              <a:off x="2048815" y="2619106"/>
              <a:ext cx="903005"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C</a:t>
              </a:r>
              <a:r>
                <a:rPr lang="es-ES" sz="1400" dirty="0">
                  <a:solidFill>
                    <a:schemeClr val="bg1"/>
                  </a:solidFill>
                </a:rPr>
                <a:t>onsistencia</a:t>
              </a:r>
            </a:p>
          </p:txBody>
        </p:sp>
      </p:grpSp>
      <p:grpSp>
        <p:nvGrpSpPr>
          <p:cNvPr id="8" name="Grupo 7"/>
          <p:cNvGrpSpPr/>
          <p:nvPr/>
        </p:nvGrpSpPr>
        <p:grpSpPr>
          <a:xfrm>
            <a:off x="2723910" y="3068960"/>
            <a:ext cx="8959100" cy="648102"/>
            <a:chOff x="2043158" y="1761878"/>
            <a:chExt cx="6719325" cy="486077"/>
          </a:xfrm>
        </p:grpSpPr>
        <p:sp>
          <p:nvSpPr>
            <p:cNvPr id="19" name="AutoShape 8"/>
            <p:cNvSpPr>
              <a:spLocks noChangeArrowheads="1"/>
            </p:cNvSpPr>
            <p:nvPr/>
          </p:nvSpPr>
          <p:spPr bwMode="auto">
            <a:xfrm>
              <a:off x="2736021" y="1761878"/>
              <a:ext cx="6026462" cy="486077"/>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La </a:t>
              </a:r>
              <a:r>
                <a:rPr lang="es-ES" sz="1200" b="1" dirty="0"/>
                <a:t>Atomicidad</a:t>
              </a:r>
              <a:r>
                <a:rPr lang="es-ES" sz="1200" dirty="0"/>
                <a:t> requiere que cada transacción sea "</a:t>
              </a:r>
              <a:r>
                <a:rPr lang="es-ES" sz="1200" b="1" dirty="0"/>
                <a:t>todo o nada</a:t>
              </a:r>
              <a:r>
                <a:rPr lang="es-ES" sz="1200" dirty="0"/>
                <a:t>": si una parte de la transacción falla, todas las operaciones de la transacción fallan, y por lo tanto la base de datos no sufre cambios. </a:t>
              </a:r>
            </a:p>
          </p:txBody>
        </p:sp>
        <p:sp>
          <p:nvSpPr>
            <p:cNvPr id="20" name="Rectángulo 19"/>
            <p:cNvSpPr>
              <a:spLocks noChangeAspect="1"/>
            </p:cNvSpPr>
            <p:nvPr/>
          </p:nvSpPr>
          <p:spPr>
            <a:xfrm>
              <a:off x="2043158" y="1887751"/>
              <a:ext cx="854882"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A</a:t>
              </a:r>
              <a:r>
                <a:rPr lang="es-ES" sz="1400" dirty="0">
                  <a:solidFill>
                    <a:schemeClr val="bg1"/>
                  </a:solidFill>
                </a:rPr>
                <a:t>tomicidad</a:t>
              </a:r>
            </a:p>
          </p:txBody>
        </p:sp>
      </p:grpSp>
      <p:sp>
        <p:nvSpPr>
          <p:cNvPr id="15" name="CuadroTexto 222">
            <a:extLst>
              <a:ext uri="{FF2B5EF4-FFF2-40B4-BE49-F238E27FC236}">
                <a16:creationId xmlns:a16="http://schemas.microsoft.com/office/drawing/2014/main" id="{9929A568-9B98-6240-85E3-270DDF61474A}"/>
              </a:ext>
            </a:extLst>
          </p:cNvPr>
          <p:cNvSpPr txBox="1"/>
          <p:nvPr/>
        </p:nvSpPr>
        <p:spPr>
          <a:xfrm>
            <a:off x="2507136" y="1267664"/>
            <a:ext cx="9175874" cy="1705474"/>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En las bases de datos, se denomina </a:t>
            </a:r>
            <a:r>
              <a:rPr lang="es-ES" sz="1400" b="1" dirty="0">
                <a:latin typeface="+mj-lt"/>
                <a:cs typeface="Soho Gothic Pro"/>
              </a:rPr>
              <a:t>transacción</a:t>
            </a:r>
            <a:r>
              <a:rPr lang="es-ES" sz="1400" dirty="0">
                <a:latin typeface="+mj-lt"/>
                <a:cs typeface="Soho Gothic Pro"/>
              </a:rPr>
              <a:t> a una </a:t>
            </a:r>
            <a:r>
              <a:rPr lang="es-ES" sz="1400" b="1" dirty="0">
                <a:latin typeface="+mj-lt"/>
                <a:cs typeface="Soho Gothic Pro"/>
              </a:rPr>
              <a:t>única</a:t>
            </a:r>
            <a:r>
              <a:rPr lang="es-ES" sz="1400" dirty="0">
                <a:latin typeface="+mj-lt"/>
                <a:cs typeface="Soho Gothic Pro"/>
              </a:rPr>
              <a:t> operación lógica ("de negocio"). </a:t>
            </a:r>
          </a:p>
          <a:p>
            <a:pPr algn="just">
              <a:spcAft>
                <a:spcPts val="1800"/>
              </a:spcAft>
            </a:pPr>
            <a:r>
              <a:rPr lang="es-ES" sz="1200" b="1" i="1" dirty="0">
                <a:latin typeface="+mj-lt"/>
                <a:cs typeface="Soho Gothic Pro"/>
              </a:rPr>
              <a:t>Ejemplo: </a:t>
            </a:r>
            <a:r>
              <a:rPr lang="es-ES" sz="1200" i="1" dirty="0">
                <a:latin typeface="+mj-lt"/>
                <a:cs typeface="Soho Gothic Pro"/>
              </a:rPr>
              <a:t>La acción de transferir fondos de una cuenta bancaria a otra sería una única transacción, aún cuando involucra varios cambios en distintas tablas.</a:t>
            </a:r>
          </a:p>
          <a:p>
            <a:pPr algn="just">
              <a:spcAft>
                <a:spcPts val="1800"/>
              </a:spcAft>
            </a:pPr>
            <a:r>
              <a:rPr lang="es-ES" sz="1400" dirty="0">
                <a:latin typeface="+mj-lt"/>
                <a:cs typeface="Soho Gothic Pro"/>
              </a:rPr>
              <a:t>El acrónimo </a:t>
            </a:r>
            <a:r>
              <a:rPr lang="es-ES" sz="1400" b="1" dirty="0">
                <a:latin typeface="+mj-lt"/>
                <a:cs typeface="Soho Gothic Pro"/>
              </a:rPr>
              <a:t>ACID</a:t>
            </a:r>
            <a:r>
              <a:rPr lang="es-ES" sz="1400" dirty="0">
                <a:latin typeface="+mj-lt"/>
                <a:cs typeface="Soho Gothic Pro"/>
              </a:rPr>
              <a:t> es un grupo de 4 propiedades que garantizan que las transacciones en las bases de datos se realicen de forma </a:t>
            </a:r>
            <a:r>
              <a:rPr lang="es-ES" sz="1400" b="1" dirty="0">
                <a:latin typeface="+mj-lt"/>
                <a:cs typeface="Soho Gothic Pro"/>
              </a:rPr>
              <a:t>confiable</a:t>
            </a:r>
            <a:r>
              <a:rPr lang="es-ES" sz="1400" dirty="0">
                <a:latin typeface="+mj-lt"/>
                <a:cs typeface="Soho Gothic Pro"/>
              </a:rPr>
              <a:t>.</a:t>
            </a:r>
          </a:p>
        </p:txBody>
      </p:sp>
      <p:grpSp>
        <p:nvGrpSpPr>
          <p:cNvPr id="16" name="Grupo 6">
            <a:extLst>
              <a:ext uri="{FF2B5EF4-FFF2-40B4-BE49-F238E27FC236}">
                <a16:creationId xmlns:a16="http://schemas.microsoft.com/office/drawing/2014/main" id="{EACDA779-34D5-EF4D-AE3D-597EC2FFA339}"/>
              </a:ext>
            </a:extLst>
          </p:cNvPr>
          <p:cNvGrpSpPr/>
          <p:nvPr/>
        </p:nvGrpSpPr>
        <p:grpSpPr>
          <a:xfrm>
            <a:off x="2735051" y="4725143"/>
            <a:ext cx="8959100" cy="605931"/>
            <a:chOff x="2048815" y="2540201"/>
            <a:chExt cx="6719325" cy="454447"/>
          </a:xfrm>
        </p:grpSpPr>
        <p:sp>
          <p:nvSpPr>
            <p:cNvPr id="22" name="AutoShape 8">
              <a:extLst>
                <a:ext uri="{FF2B5EF4-FFF2-40B4-BE49-F238E27FC236}">
                  <a16:creationId xmlns:a16="http://schemas.microsoft.com/office/drawing/2014/main" id="{A3CD9210-1AFC-0648-B720-E9F848448471}"/>
                </a:ext>
              </a:extLst>
            </p:cNvPr>
            <p:cNvSpPr>
              <a:spLocks noChangeArrowheads="1"/>
            </p:cNvSpPr>
            <p:nvPr/>
          </p:nvSpPr>
          <p:spPr bwMode="auto">
            <a:xfrm>
              <a:off x="2733321" y="2540201"/>
              <a:ext cx="6034819" cy="454447"/>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El </a:t>
              </a:r>
              <a:r>
                <a:rPr lang="es-ES" sz="1200" b="1" dirty="0"/>
                <a:t>aislamiento</a:t>
              </a:r>
              <a:r>
                <a:rPr lang="es-ES" sz="1200" dirty="0"/>
                <a:t> ("</a:t>
              </a:r>
              <a:r>
                <a:rPr lang="es-ES" sz="1200" b="1" dirty="0" err="1"/>
                <a:t>Isolation</a:t>
              </a:r>
              <a:r>
                <a:rPr lang="es-ES" sz="1200" dirty="0"/>
                <a:t>" en inglés) se asegura que la ejecución </a:t>
              </a:r>
              <a:r>
                <a:rPr lang="es-ES" sz="1200" b="1" dirty="0"/>
                <a:t>concurrente</a:t>
              </a:r>
              <a:r>
                <a:rPr lang="es-ES" sz="1200" dirty="0"/>
                <a:t> de las transacciones resulte en un estado del sistema que se obtendría si estas transacciones fueran ejecutadas una atrás de otra. </a:t>
              </a:r>
            </a:p>
          </p:txBody>
        </p:sp>
        <p:sp>
          <p:nvSpPr>
            <p:cNvPr id="23" name="Rectángulo 32">
              <a:extLst>
                <a:ext uri="{FF2B5EF4-FFF2-40B4-BE49-F238E27FC236}">
                  <a16:creationId xmlns:a16="http://schemas.microsoft.com/office/drawing/2014/main" id="{9FE96370-F66F-1F4B-90A9-329240B239F8}"/>
                </a:ext>
              </a:extLst>
            </p:cNvPr>
            <p:cNvSpPr>
              <a:spLocks noChangeAspect="1"/>
            </p:cNvSpPr>
            <p:nvPr/>
          </p:nvSpPr>
          <p:spPr>
            <a:xfrm>
              <a:off x="2048815" y="2640428"/>
              <a:ext cx="846527"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err="1">
                  <a:solidFill>
                    <a:schemeClr val="bg1"/>
                  </a:solidFill>
                </a:rPr>
                <a:t>aI</a:t>
              </a:r>
              <a:r>
                <a:rPr lang="es-ES" sz="1400" dirty="0" err="1">
                  <a:solidFill>
                    <a:schemeClr val="bg1"/>
                  </a:solidFill>
                </a:rPr>
                <a:t>slamiento</a:t>
              </a:r>
              <a:endParaRPr lang="es-ES" sz="1400" dirty="0">
                <a:solidFill>
                  <a:schemeClr val="bg1"/>
                </a:solidFill>
              </a:endParaRPr>
            </a:p>
          </p:txBody>
        </p:sp>
      </p:grpSp>
      <p:grpSp>
        <p:nvGrpSpPr>
          <p:cNvPr id="24" name="Grupo 6">
            <a:extLst>
              <a:ext uri="{FF2B5EF4-FFF2-40B4-BE49-F238E27FC236}">
                <a16:creationId xmlns:a16="http://schemas.microsoft.com/office/drawing/2014/main" id="{0F7C3429-4DAB-604E-81DC-66DBC21189C4}"/>
              </a:ext>
            </a:extLst>
          </p:cNvPr>
          <p:cNvGrpSpPr/>
          <p:nvPr/>
        </p:nvGrpSpPr>
        <p:grpSpPr>
          <a:xfrm>
            <a:off x="2739331" y="5517232"/>
            <a:ext cx="8959102" cy="716811"/>
            <a:chOff x="2048814" y="2526662"/>
            <a:chExt cx="6719327" cy="537606"/>
          </a:xfrm>
        </p:grpSpPr>
        <p:sp>
          <p:nvSpPr>
            <p:cNvPr id="25" name="AutoShape 8">
              <a:extLst>
                <a:ext uri="{FF2B5EF4-FFF2-40B4-BE49-F238E27FC236}">
                  <a16:creationId xmlns:a16="http://schemas.microsoft.com/office/drawing/2014/main" id="{2B0DB490-10F8-5F49-A727-5856F6074392}"/>
                </a:ext>
              </a:extLst>
            </p:cNvPr>
            <p:cNvSpPr>
              <a:spLocks noChangeArrowheads="1"/>
            </p:cNvSpPr>
            <p:nvPr/>
          </p:nvSpPr>
          <p:spPr bwMode="auto">
            <a:xfrm>
              <a:off x="2730110" y="2526662"/>
              <a:ext cx="6038031" cy="537606"/>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La </a:t>
              </a:r>
              <a:r>
                <a:rPr lang="es-ES" sz="1200" b="1" dirty="0"/>
                <a:t>durabilidad</a:t>
              </a:r>
              <a:r>
                <a:rPr lang="es-ES" sz="1200" dirty="0"/>
                <a:t> significa que una vez que se confirmó una transacción (</a:t>
              </a:r>
              <a:r>
                <a:rPr lang="es-ES" sz="1200" dirty="0" err="1"/>
                <a:t>commit</a:t>
              </a:r>
              <a:r>
                <a:rPr lang="es-ES" sz="1200" dirty="0"/>
                <a:t>), quedará </a:t>
              </a:r>
              <a:r>
                <a:rPr lang="es-ES" sz="1200" b="1" dirty="0"/>
                <a:t>persistida</a:t>
              </a:r>
              <a:r>
                <a:rPr lang="es-ES" sz="1200" dirty="0"/>
                <a:t>, incluso ante eventos como pérdida de alimentación eléctrica, errores y </a:t>
              </a:r>
              <a:r>
                <a:rPr lang="es-ES" sz="1200" dirty="0" err="1"/>
                <a:t>caidas</a:t>
              </a:r>
              <a:r>
                <a:rPr lang="es-ES" sz="1200" dirty="0"/>
                <a:t> del sistema. </a:t>
              </a:r>
            </a:p>
          </p:txBody>
        </p:sp>
        <p:sp>
          <p:nvSpPr>
            <p:cNvPr id="26" name="Rectángulo 32">
              <a:extLst>
                <a:ext uri="{FF2B5EF4-FFF2-40B4-BE49-F238E27FC236}">
                  <a16:creationId xmlns:a16="http://schemas.microsoft.com/office/drawing/2014/main" id="{D7D53F8C-4CF3-D748-819E-3DA6820CD248}"/>
                </a:ext>
              </a:extLst>
            </p:cNvPr>
            <p:cNvSpPr>
              <a:spLocks noChangeAspect="1"/>
            </p:cNvSpPr>
            <p:nvPr/>
          </p:nvSpPr>
          <p:spPr>
            <a:xfrm>
              <a:off x="2048814" y="2632245"/>
              <a:ext cx="843316"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D</a:t>
              </a:r>
              <a:r>
                <a:rPr lang="es-ES" sz="1400" dirty="0">
                  <a:solidFill>
                    <a:schemeClr val="bg1"/>
                  </a:solidFill>
                </a:rPr>
                <a:t>urabilidad</a:t>
              </a:r>
            </a:p>
          </p:txBody>
        </p:sp>
      </p:grpSp>
      <p:pic>
        <p:nvPicPr>
          <p:cNvPr id="5" name="Picture 4">
            <a:extLst>
              <a:ext uri="{FF2B5EF4-FFF2-40B4-BE49-F238E27FC236}">
                <a16:creationId xmlns:a16="http://schemas.microsoft.com/office/drawing/2014/main" id="{327A517B-3831-9B45-8EB4-2616DE6D204C}"/>
              </a:ext>
            </a:extLst>
          </p:cNvPr>
          <p:cNvPicPr>
            <a:picLocks noChangeAspect="1"/>
          </p:cNvPicPr>
          <p:nvPr/>
        </p:nvPicPr>
        <p:blipFill>
          <a:blip r:embed="rId2"/>
          <a:stretch>
            <a:fillRect/>
          </a:stretch>
        </p:blipFill>
        <p:spPr>
          <a:xfrm>
            <a:off x="503573" y="3068960"/>
            <a:ext cx="1717810" cy="1717810"/>
          </a:xfrm>
          <a:prstGeom prst="rect">
            <a:avLst/>
          </a:prstGeom>
        </p:spPr>
      </p:pic>
    </p:spTree>
    <p:extLst>
      <p:ext uri="{BB962C8B-B14F-4D97-AF65-F5344CB8AC3E}">
        <p14:creationId xmlns:p14="http://schemas.microsoft.com/office/powerpoint/2010/main" val="308293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rapecio 31"/>
          <p:cNvSpPr/>
          <p:nvPr/>
        </p:nvSpPr>
        <p:spPr>
          <a:xfrm rot="5400000">
            <a:off x="-2457160"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a:t>Modelos de Consistencia</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grpSp>
        <p:nvGrpSpPr>
          <p:cNvPr id="7" name="Grupo 6"/>
          <p:cNvGrpSpPr/>
          <p:nvPr/>
        </p:nvGrpSpPr>
        <p:grpSpPr>
          <a:xfrm>
            <a:off x="2735052" y="5552868"/>
            <a:ext cx="8959100" cy="684446"/>
            <a:chOff x="2048816" y="2506057"/>
            <a:chExt cx="6719325" cy="513332"/>
          </a:xfrm>
        </p:grpSpPr>
        <p:sp>
          <p:nvSpPr>
            <p:cNvPr id="17" name="AutoShape 8"/>
            <p:cNvSpPr>
              <a:spLocks noChangeArrowheads="1"/>
            </p:cNvSpPr>
            <p:nvPr/>
          </p:nvSpPr>
          <p:spPr bwMode="auto">
            <a:xfrm>
              <a:off x="2735795" y="2506057"/>
              <a:ext cx="6032346" cy="513332"/>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Es una forma específica de consistencia </a:t>
              </a:r>
              <a:r>
                <a:rPr lang="es-ES" sz="1200" b="1" dirty="0"/>
                <a:t>débil</a:t>
              </a:r>
              <a:r>
                <a:rPr lang="es-ES" sz="1200" dirty="0"/>
                <a:t> la cual garantiza que si el valor de un elemento no se modifica con el tiempo, </a:t>
              </a:r>
              <a:r>
                <a:rPr lang="es-ES" sz="1200" b="1" dirty="0"/>
                <a:t>eventualmente</a:t>
              </a:r>
              <a:r>
                <a:rPr lang="es-ES" sz="1200" dirty="0"/>
                <a:t> se  </a:t>
              </a:r>
              <a:r>
                <a:rPr lang="es-ES" sz="1200" dirty="0" err="1"/>
                <a:t>disponibilizará</a:t>
              </a:r>
              <a:r>
                <a:rPr lang="es-ES" sz="1200" dirty="0"/>
                <a:t> su valor mas reciente.</a:t>
              </a:r>
            </a:p>
          </p:txBody>
        </p:sp>
        <p:sp>
          <p:nvSpPr>
            <p:cNvPr id="33" name="Rectángulo 32"/>
            <p:cNvSpPr>
              <a:spLocks noChangeAspect="1"/>
            </p:cNvSpPr>
            <p:nvPr/>
          </p:nvSpPr>
          <p:spPr>
            <a:xfrm>
              <a:off x="2048816" y="2641371"/>
              <a:ext cx="846527"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Casual</a:t>
              </a:r>
              <a:endParaRPr lang="es-ES" sz="1400" dirty="0">
                <a:solidFill>
                  <a:schemeClr val="bg1"/>
                </a:solidFill>
              </a:endParaRPr>
            </a:p>
          </p:txBody>
        </p:sp>
      </p:grpSp>
      <p:grpSp>
        <p:nvGrpSpPr>
          <p:cNvPr id="8" name="Grupo 7"/>
          <p:cNvGrpSpPr/>
          <p:nvPr/>
        </p:nvGrpSpPr>
        <p:grpSpPr>
          <a:xfrm>
            <a:off x="2723910" y="2825825"/>
            <a:ext cx="8959100" cy="675183"/>
            <a:chOff x="2043158" y="1741567"/>
            <a:chExt cx="6719325" cy="506388"/>
          </a:xfrm>
        </p:grpSpPr>
        <p:sp>
          <p:nvSpPr>
            <p:cNvPr id="19" name="AutoShape 8"/>
            <p:cNvSpPr>
              <a:spLocks noChangeArrowheads="1"/>
            </p:cNvSpPr>
            <p:nvPr/>
          </p:nvSpPr>
          <p:spPr bwMode="auto">
            <a:xfrm>
              <a:off x="2736021" y="1741567"/>
              <a:ext cx="6026462" cy="506388"/>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Es el modelo de consistencia más </a:t>
              </a:r>
              <a:r>
                <a:rPr lang="es-ES" sz="1200" b="1" dirty="0"/>
                <a:t>restrictivo </a:t>
              </a:r>
              <a:r>
                <a:rPr lang="es-ES" sz="1200" dirty="0"/>
                <a:t>donde cualquier lectura sobre un elemento cualquiera devuelve siempre el mismo valor, siendo este su valor más reciente. Esta es también llamada consistencia </a:t>
              </a:r>
              <a:r>
                <a:rPr lang="es-ES" sz="1200" b="1" dirty="0"/>
                <a:t>atómica</a:t>
              </a:r>
              <a:r>
                <a:rPr lang="es-ES" sz="1200" dirty="0"/>
                <a:t> o </a:t>
              </a:r>
              <a:r>
                <a:rPr lang="es-ES" sz="1200" b="1" dirty="0" err="1"/>
                <a:t>linearizable</a:t>
              </a:r>
              <a:r>
                <a:rPr lang="es-ES" sz="1200" dirty="0"/>
                <a:t>.</a:t>
              </a:r>
            </a:p>
          </p:txBody>
        </p:sp>
        <p:sp>
          <p:nvSpPr>
            <p:cNvPr id="20" name="Rectángulo 19"/>
            <p:cNvSpPr>
              <a:spLocks noChangeAspect="1"/>
            </p:cNvSpPr>
            <p:nvPr/>
          </p:nvSpPr>
          <p:spPr>
            <a:xfrm>
              <a:off x="2043158" y="1884999"/>
              <a:ext cx="854882"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Estricta</a:t>
              </a:r>
              <a:endParaRPr lang="es-ES" sz="1400" dirty="0">
                <a:solidFill>
                  <a:schemeClr val="bg1"/>
                </a:solidFill>
              </a:endParaRPr>
            </a:p>
          </p:txBody>
        </p:sp>
      </p:grpSp>
      <p:sp>
        <p:nvSpPr>
          <p:cNvPr id="15" name="CuadroTexto 222">
            <a:extLst>
              <a:ext uri="{FF2B5EF4-FFF2-40B4-BE49-F238E27FC236}">
                <a16:creationId xmlns:a16="http://schemas.microsoft.com/office/drawing/2014/main" id="{9929A568-9B98-6240-85E3-270DDF61474A}"/>
              </a:ext>
            </a:extLst>
          </p:cNvPr>
          <p:cNvSpPr txBox="1"/>
          <p:nvPr/>
        </p:nvSpPr>
        <p:spPr>
          <a:xfrm>
            <a:off x="2507136" y="1267664"/>
            <a:ext cx="9175874" cy="1705474"/>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En un </a:t>
            </a:r>
            <a:r>
              <a:rPr lang="es-ES" sz="1400" b="1" dirty="0">
                <a:latin typeface="+mj-lt"/>
                <a:cs typeface="Soho Gothic Pro"/>
              </a:rPr>
              <a:t>sistema distribuido </a:t>
            </a:r>
            <a:r>
              <a:rPr lang="es-ES" sz="1400" dirty="0">
                <a:latin typeface="+mj-lt"/>
                <a:cs typeface="Soho Gothic Pro"/>
              </a:rPr>
              <a:t>existe una serie de posibles </a:t>
            </a:r>
            <a:r>
              <a:rPr lang="es-ES" sz="1400" b="1" dirty="0">
                <a:latin typeface="+mj-lt"/>
                <a:cs typeface="Soho Gothic Pro"/>
              </a:rPr>
              <a:t>modelos de consistencia </a:t>
            </a:r>
            <a:r>
              <a:rPr lang="es-ES" sz="1400" dirty="0">
                <a:latin typeface="+mj-lt"/>
                <a:cs typeface="Soho Gothic Pro"/>
              </a:rPr>
              <a:t>de datos. Se dice que un sistema </a:t>
            </a:r>
            <a:r>
              <a:rPr lang="es-ES" sz="1400" b="1" dirty="0">
                <a:latin typeface="+mj-lt"/>
                <a:cs typeface="Soho Gothic Pro"/>
              </a:rPr>
              <a:t>soporta</a:t>
            </a:r>
            <a:r>
              <a:rPr lang="es-ES" sz="1400" dirty="0">
                <a:latin typeface="+mj-lt"/>
                <a:cs typeface="Soho Gothic Pro"/>
              </a:rPr>
              <a:t> un determinado modelo, si las operaciones en memoria siguen </a:t>
            </a:r>
            <a:r>
              <a:rPr lang="es-ES" sz="1400" b="1" dirty="0">
                <a:latin typeface="+mj-lt"/>
                <a:cs typeface="Soho Gothic Pro"/>
              </a:rPr>
              <a:t>normas</a:t>
            </a:r>
            <a:r>
              <a:rPr lang="es-ES" sz="1400" dirty="0">
                <a:latin typeface="+mj-lt"/>
                <a:cs typeface="Soho Gothic Pro"/>
              </a:rPr>
              <a:t> específicas. </a:t>
            </a:r>
          </a:p>
          <a:p>
            <a:pPr algn="just">
              <a:spcAft>
                <a:spcPts val="1800"/>
              </a:spcAft>
            </a:pPr>
            <a:r>
              <a:rPr lang="es-ES" sz="1400" dirty="0">
                <a:latin typeface="+mj-lt"/>
                <a:cs typeface="Soho Gothic Pro"/>
              </a:rPr>
              <a:t>La consistencia de los datos es definida entre el programador y el sistema, que </a:t>
            </a:r>
            <a:r>
              <a:rPr lang="es-ES" sz="1400" b="1" dirty="0">
                <a:latin typeface="+mj-lt"/>
                <a:cs typeface="Soho Gothic Pro"/>
              </a:rPr>
              <a:t>garantiza</a:t>
            </a:r>
            <a:r>
              <a:rPr lang="es-ES" sz="1400" dirty="0">
                <a:latin typeface="+mj-lt"/>
                <a:cs typeface="Soho Gothic Pro"/>
              </a:rPr>
              <a:t> que si el programador sigue las </a:t>
            </a:r>
            <a:r>
              <a:rPr lang="es-ES" sz="1400" b="1" dirty="0">
                <a:latin typeface="+mj-lt"/>
                <a:cs typeface="Soho Gothic Pro"/>
              </a:rPr>
              <a:t>reglas</a:t>
            </a:r>
            <a:r>
              <a:rPr lang="es-ES" sz="1400" dirty="0">
                <a:latin typeface="+mj-lt"/>
                <a:cs typeface="Soho Gothic Pro"/>
              </a:rPr>
              <a:t>, la memoria será consistente y el resultado de las operaciones de memoria será </a:t>
            </a:r>
            <a:r>
              <a:rPr lang="es-ES" sz="1400" b="1" dirty="0">
                <a:latin typeface="+mj-lt"/>
                <a:cs typeface="Soho Gothic Pro"/>
              </a:rPr>
              <a:t>predecible</a:t>
            </a:r>
            <a:r>
              <a:rPr lang="es-ES" sz="1600" dirty="0">
                <a:latin typeface="+mj-lt"/>
                <a:cs typeface="Soho Gothic Pro"/>
              </a:rPr>
              <a:t>.</a:t>
            </a:r>
          </a:p>
        </p:txBody>
      </p:sp>
      <p:grpSp>
        <p:nvGrpSpPr>
          <p:cNvPr id="16" name="Grupo 6">
            <a:extLst>
              <a:ext uri="{FF2B5EF4-FFF2-40B4-BE49-F238E27FC236}">
                <a16:creationId xmlns:a16="http://schemas.microsoft.com/office/drawing/2014/main" id="{EACDA779-34D5-EF4D-AE3D-597EC2FFA339}"/>
              </a:ext>
            </a:extLst>
          </p:cNvPr>
          <p:cNvGrpSpPr/>
          <p:nvPr/>
        </p:nvGrpSpPr>
        <p:grpSpPr>
          <a:xfrm>
            <a:off x="2735051" y="3785772"/>
            <a:ext cx="8959100" cy="651340"/>
            <a:chOff x="2048815" y="2540201"/>
            <a:chExt cx="6719325" cy="488504"/>
          </a:xfrm>
        </p:grpSpPr>
        <p:sp>
          <p:nvSpPr>
            <p:cNvPr id="22" name="AutoShape 8">
              <a:extLst>
                <a:ext uri="{FF2B5EF4-FFF2-40B4-BE49-F238E27FC236}">
                  <a16:creationId xmlns:a16="http://schemas.microsoft.com/office/drawing/2014/main" id="{A3CD9210-1AFC-0648-B720-E9F848448471}"/>
                </a:ext>
              </a:extLst>
            </p:cNvPr>
            <p:cNvSpPr>
              <a:spLocks noChangeArrowheads="1"/>
            </p:cNvSpPr>
            <p:nvPr/>
          </p:nvSpPr>
          <p:spPr bwMode="auto">
            <a:xfrm>
              <a:off x="2733321" y="2540201"/>
              <a:ext cx="6034819" cy="488504"/>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Es un modelo ligeramente más </a:t>
              </a:r>
              <a:r>
                <a:rPr lang="es-ES" sz="1200" b="1" dirty="0"/>
                <a:t>débil</a:t>
              </a:r>
              <a:r>
                <a:rPr lang="es-ES" sz="1200" dirty="0"/>
                <a:t> que la consistencia estricta donde el resultado de una ejecución es el mismo si las operaciones (lectura y escritura) de todos los procesos fueron ejecutadas en algún orden específico. Este término también es conocido como </a:t>
              </a:r>
              <a:r>
                <a:rPr lang="es-ES" sz="1200" b="1" dirty="0" err="1"/>
                <a:t>serialización</a:t>
              </a:r>
              <a:r>
                <a:rPr lang="es-ES" sz="1200" dirty="0"/>
                <a:t>.</a:t>
              </a:r>
            </a:p>
          </p:txBody>
        </p:sp>
        <p:sp>
          <p:nvSpPr>
            <p:cNvPr id="23" name="Rectángulo 32">
              <a:extLst>
                <a:ext uri="{FF2B5EF4-FFF2-40B4-BE49-F238E27FC236}">
                  <a16:creationId xmlns:a16="http://schemas.microsoft.com/office/drawing/2014/main" id="{9FE96370-F66F-1F4B-90A9-329240B239F8}"/>
                </a:ext>
              </a:extLst>
            </p:cNvPr>
            <p:cNvSpPr>
              <a:spLocks noChangeAspect="1"/>
            </p:cNvSpPr>
            <p:nvPr/>
          </p:nvSpPr>
          <p:spPr>
            <a:xfrm>
              <a:off x="2048815" y="2667859"/>
              <a:ext cx="846527"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Secuencial	</a:t>
              </a:r>
              <a:endParaRPr lang="es-ES" sz="1400" dirty="0">
                <a:solidFill>
                  <a:schemeClr val="bg1"/>
                </a:solidFill>
              </a:endParaRPr>
            </a:p>
          </p:txBody>
        </p:sp>
      </p:grpSp>
      <p:grpSp>
        <p:nvGrpSpPr>
          <p:cNvPr id="24" name="Grupo 6">
            <a:extLst>
              <a:ext uri="{FF2B5EF4-FFF2-40B4-BE49-F238E27FC236}">
                <a16:creationId xmlns:a16="http://schemas.microsoft.com/office/drawing/2014/main" id="{0F7C3429-4DAB-604E-81DC-66DBC21189C4}"/>
              </a:ext>
            </a:extLst>
          </p:cNvPr>
          <p:cNvGrpSpPr/>
          <p:nvPr/>
        </p:nvGrpSpPr>
        <p:grpSpPr>
          <a:xfrm>
            <a:off x="2739332" y="4685537"/>
            <a:ext cx="8959101" cy="615672"/>
            <a:chOff x="2048815" y="2602516"/>
            <a:chExt cx="6719326" cy="461752"/>
          </a:xfrm>
        </p:grpSpPr>
        <p:sp>
          <p:nvSpPr>
            <p:cNvPr id="25" name="AutoShape 8">
              <a:extLst>
                <a:ext uri="{FF2B5EF4-FFF2-40B4-BE49-F238E27FC236}">
                  <a16:creationId xmlns:a16="http://schemas.microsoft.com/office/drawing/2014/main" id="{2B0DB490-10F8-5F49-A727-5856F6074392}"/>
                </a:ext>
              </a:extLst>
            </p:cNvPr>
            <p:cNvSpPr>
              <a:spLocks noChangeArrowheads="1"/>
            </p:cNvSpPr>
            <p:nvPr/>
          </p:nvSpPr>
          <p:spPr bwMode="auto">
            <a:xfrm>
              <a:off x="2730110" y="2602516"/>
              <a:ext cx="6038031" cy="461752"/>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No garantiza que la lectura sobre un elemento devuelva su valor mas reciente.</a:t>
              </a:r>
            </a:p>
          </p:txBody>
        </p:sp>
        <p:sp>
          <p:nvSpPr>
            <p:cNvPr id="26" name="Rectángulo 32">
              <a:extLst>
                <a:ext uri="{FF2B5EF4-FFF2-40B4-BE49-F238E27FC236}">
                  <a16:creationId xmlns:a16="http://schemas.microsoft.com/office/drawing/2014/main" id="{D7D53F8C-4CF3-D748-819E-3DA6820CD248}"/>
                </a:ext>
              </a:extLst>
            </p:cNvPr>
            <p:cNvSpPr>
              <a:spLocks noChangeAspect="1"/>
            </p:cNvSpPr>
            <p:nvPr/>
          </p:nvSpPr>
          <p:spPr>
            <a:xfrm>
              <a:off x="2048815" y="2720611"/>
              <a:ext cx="843316"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Débil</a:t>
              </a:r>
              <a:endParaRPr lang="es-ES" sz="1400" dirty="0">
                <a:solidFill>
                  <a:schemeClr val="bg1"/>
                </a:solidFill>
              </a:endParaRPr>
            </a:p>
          </p:txBody>
        </p:sp>
      </p:grpSp>
      <p:pic>
        <p:nvPicPr>
          <p:cNvPr id="5" name="Picture 4">
            <a:extLst>
              <a:ext uri="{FF2B5EF4-FFF2-40B4-BE49-F238E27FC236}">
                <a16:creationId xmlns:a16="http://schemas.microsoft.com/office/drawing/2014/main" id="{4FF5B6B4-20D1-3E46-8D44-1360D17EE028}"/>
              </a:ext>
            </a:extLst>
          </p:cNvPr>
          <p:cNvPicPr>
            <a:picLocks noChangeAspect="1"/>
          </p:cNvPicPr>
          <p:nvPr/>
        </p:nvPicPr>
        <p:blipFill>
          <a:blip r:embed="rId2"/>
          <a:stretch>
            <a:fillRect/>
          </a:stretch>
        </p:blipFill>
        <p:spPr>
          <a:xfrm>
            <a:off x="453331" y="3045848"/>
            <a:ext cx="1751304" cy="1751304"/>
          </a:xfrm>
          <a:prstGeom prst="rect">
            <a:avLst/>
          </a:prstGeom>
        </p:spPr>
      </p:pic>
    </p:spTree>
    <p:extLst>
      <p:ext uri="{BB962C8B-B14F-4D97-AF65-F5344CB8AC3E}">
        <p14:creationId xmlns:p14="http://schemas.microsoft.com/office/powerpoint/2010/main" val="4073111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rapecio 31"/>
          <p:cNvSpPr/>
          <p:nvPr/>
        </p:nvSpPr>
        <p:spPr>
          <a:xfrm rot="5400000">
            <a:off x="-2457160" y="2830523"/>
            <a:ext cx="6747797" cy="3192223"/>
          </a:xfrm>
          <a:prstGeom prst="trapezoid">
            <a:avLst>
              <a:gd name="adj" fmla="val 27949"/>
            </a:avLst>
          </a:prstGeom>
          <a:solidFill>
            <a:schemeClr val="accent4">
              <a:lumMod val="60000"/>
              <a:lumOff val="40000"/>
            </a:schemeClr>
          </a:solidFill>
          <a:ln w="69850">
            <a:noFill/>
          </a:ln>
        </p:spPr>
        <p:style>
          <a:lnRef idx="2">
            <a:schemeClr val="accent1">
              <a:shade val="50000"/>
            </a:schemeClr>
          </a:lnRef>
          <a:fillRef idx="1">
            <a:schemeClr val="accent1"/>
          </a:fillRef>
          <a:effectRef idx="0">
            <a:schemeClr val="accent1"/>
          </a:effectRef>
          <a:fontRef idx="minor">
            <a:schemeClr val="lt1"/>
          </a:fontRef>
        </p:style>
        <p:txBody>
          <a:bodyPr vert="vert270" lIns="96000" tIns="96000" rIns="96000" bIns="96000" rtlCol="0" anchor="ctr"/>
          <a:lstStyle/>
          <a:p>
            <a:pPr algn="ctr"/>
            <a:endParaRPr lang="es-ES" sz="2399" dirty="0">
              <a:solidFill>
                <a:schemeClr val="tx1"/>
              </a:solidFill>
            </a:endParaRPr>
          </a:p>
        </p:txBody>
      </p:sp>
      <p:sp>
        <p:nvSpPr>
          <p:cNvPr id="2" name="Título 1"/>
          <p:cNvSpPr>
            <a:spLocks noGrp="1"/>
          </p:cNvSpPr>
          <p:nvPr>
            <p:ph type="title"/>
          </p:nvPr>
        </p:nvSpPr>
        <p:spPr/>
        <p:txBody>
          <a:bodyPr/>
          <a:lstStyle/>
          <a:p>
            <a:r>
              <a:rPr lang="es-ES" sz="2667" dirty="0"/>
              <a:t>Transaccionalidad Distribuida</a:t>
            </a:r>
          </a:p>
        </p:txBody>
      </p:sp>
      <p:sp>
        <p:nvSpPr>
          <p:cNvPr id="3" name="Marcador de texto 2"/>
          <p:cNvSpPr>
            <a:spLocks noGrp="1"/>
          </p:cNvSpPr>
          <p:nvPr>
            <p:ph type="body" sz="quarter" idx="13"/>
          </p:nvPr>
        </p:nvSpPr>
        <p:spPr/>
        <p:txBody>
          <a:bodyPr lIns="0" anchor="ctr" anchorCtr="0">
            <a:noAutofit/>
          </a:bodyPr>
          <a:lstStyle/>
          <a:p>
            <a:r>
              <a:rPr lang="es-ES" dirty="0" err="1">
                <a:solidFill>
                  <a:schemeClr val="tx1"/>
                </a:solidFill>
                <a:latin typeface="Soho Gothic Pro" panose="020B0503030504020204" pitchFamily="34" charset="77"/>
              </a:rPr>
              <a:t>MeetUps</a:t>
            </a:r>
            <a:r>
              <a:rPr lang="es-ES" dirty="0">
                <a:solidFill>
                  <a:schemeClr val="tx1"/>
                </a:solidFill>
                <a:latin typeface="Soho Gothic Pro" panose="020B0503030504020204" pitchFamily="34" charset="77"/>
              </a:rPr>
              <a:t> Tecnologías Avanzadas</a:t>
            </a:r>
          </a:p>
        </p:txBody>
      </p:sp>
      <p:grpSp>
        <p:nvGrpSpPr>
          <p:cNvPr id="7" name="Grupo 6"/>
          <p:cNvGrpSpPr/>
          <p:nvPr/>
        </p:nvGrpSpPr>
        <p:grpSpPr>
          <a:xfrm>
            <a:off x="2735052" y="5458660"/>
            <a:ext cx="8959100" cy="850660"/>
            <a:chOff x="2048816" y="2489408"/>
            <a:chExt cx="6719325" cy="637992"/>
          </a:xfrm>
        </p:grpSpPr>
        <p:sp>
          <p:nvSpPr>
            <p:cNvPr id="17" name="AutoShape 8"/>
            <p:cNvSpPr>
              <a:spLocks noChangeArrowheads="1"/>
            </p:cNvSpPr>
            <p:nvPr/>
          </p:nvSpPr>
          <p:spPr bwMode="auto">
            <a:xfrm>
              <a:off x="2735795" y="2489408"/>
              <a:ext cx="6032346" cy="637992"/>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En la etapa </a:t>
              </a:r>
              <a:r>
                <a:rPr lang="es-ES" sz="1200" b="1" dirty="0"/>
                <a:t>preparatoria</a:t>
              </a:r>
              <a:r>
                <a:rPr lang="es-ES" sz="1200" dirty="0"/>
                <a:t>, todos los </a:t>
              </a:r>
              <a:r>
                <a:rPr lang="es-ES" sz="1200" b="1" dirty="0" err="1"/>
                <a:t>Microservicios</a:t>
              </a:r>
              <a:r>
                <a:rPr lang="es-ES" sz="1200" dirty="0"/>
                <a:t> que participan en la operación se </a:t>
              </a:r>
              <a:r>
                <a:rPr lang="es-ES" sz="1200" b="1" dirty="0"/>
                <a:t>preparan</a:t>
              </a:r>
              <a:r>
                <a:rPr lang="es-ES" sz="1200" dirty="0"/>
                <a:t> y notifican al coordinador que están </a:t>
              </a:r>
              <a:r>
                <a:rPr lang="es-ES" sz="1200" b="1" dirty="0"/>
                <a:t>listos</a:t>
              </a:r>
              <a:r>
                <a:rPr lang="es-ES" sz="1200" dirty="0"/>
                <a:t> para finalizar la transacción. Luego, en el siguiente paso, se produce una </a:t>
              </a:r>
              <a:r>
                <a:rPr lang="es-ES" sz="1200" b="1" dirty="0"/>
                <a:t>confirmación</a:t>
              </a:r>
              <a:r>
                <a:rPr lang="es-ES" sz="1200" dirty="0"/>
                <a:t>. En caso de </a:t>
              </a:r>
              <a:r>
                <a:rPr lang="es-ES" sz="1200" b="1" dirty="0"/>
                <a:t>error</a:t>
              </a:r>
              <a:r>
                <a:rPr lang="es-ES" sz="1200" dirty="0"/>
                <a:t>, el coordinador de transacciones emite un </a:t>
              </a:r>
              <a:r>
                <a:rPr lang="es-ES" sz="1200" b="1" dirty="0"/>
                <a:t>comando</a:t>
              </a:r>
              <a:r>
                <a:rPr lang="es-ES" sz="1200" dirty="0"/>
                <a:t> a todos los </a:t>
              </a:r>
              <a:r>
                <a:rPr lang="es-ES" sz="1200" dirty="0" err="1"/>
                <a:t>Microservicios</a:t>
              </a:r>
              <a:r>
                <a:rPr lang="es-ES" sz="1200" dirty="0"/>
                <a:t> para que retrocedan (compensación).</a:t>
              </a:r>
            </a:p>
          </p:txBody>
        </p:sp>
        <p:sp>
          <p:nvSpPr>
            <p:cNvPr id="33" name="Rectángulo 32"/>
            <p:cNvSpPr>
              <a:spLocks noChangeAspect="1"/>
            </p:cNvSpPr>
            <p:nvPr/>
          </p:nvSpPr>
          <p:spPr>
            <a:xfrm>
              <a:off x="2048816" y="2695377"/>
              <a:ext cx="846527"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SAGA</a:t>
              </a:r>
              <a:endParaRPr lang="es-ES" sz="1400" dirty="0">
                <a:solidFill>
                  <a:schemeClr val="bg1"/>
                </a:solidFill>
              </a:endParaRPr>
            </a:p>
          </p:txBody>
        </p:sp>
      </p:grpSp>
      <p:sp>
        <p:nvSpPr>
          <p:cNvPr id="15" name="CuadroTexto 222">
            <a:extLst>
              <a:ext uri="{FF2B5EF4-FFF2-40B4-BE49-F238E27FC236}">
                <a16:creationId xmlns:a16="http://schemas.microsoft.com/office/drawing/2014/main" id="{9929A568-9B98-6240-85E3-270DDF61474A}"/>
              </a:ext>
            </a:extLst>
          </p:cNvPr>
          <p:cNvSpPr txBox="1"/>
          <p:nvPr/>
        </p:nvSpPr>
        <p:spPr>
          <a:xfrm>
            <a:off x="2507136" y="1267663"/>
            <a:ext cx="9175874" cy="3247663"/>
          </a:xfrm>
          <a:prstGeom prst="rect">
            <a:avLst/>
          </a:prstGeom>
          <a:ln>
            <a:noFill/>
          </a:ln>
        </p:spPr>
        <p:txBody>
          <a:bodyPr vert="horz" wrap="square" lIns="91440" tIns="45720" rIns="91440" bIns="45720" rtlCol="0" anchor="t">
            <a:noAutofit/>
          </a:bodyPr>
          <a:lstStyle/>
          <a:p>
            <a:pPr algn="just">
              <a:spcAft>
                <a:spcPts val="1800"/>
              </a:spcAft>
            </a:pPr>
            <a:r>
              <a:rPr lang="es-ES" sz="1400" dirty="0">
                <a:latin typeface="+mj-lt"/>
                <a:cs typeface="Soho Gothic Pro"/>
              </a:rPr>
              <a:t>Cada </a:t>
            </a:r>
            <a:r>
              <a:rPr lang="es-ES" sz="1400" b="1" dirty="0">
                <a:latin typeface="+mj-lt"/>
                <a:cs typeface="Soho Gothic Pro"/>
              </a:rPr>
              <a:t>transacción</a:t>
            </a:r>
            <a:r>
              <a:rPr lang="es-ES" sz="1400" dirty="0">
                <a:latin typeface="+mj-lt"/>
                <a:cs typeface="Soho Gothic Pro"/>
              </a:rPr>
              <a:t> debe ser atómica, coherente, aislada y durable (</a:t>
            </a:r>
            <a:r>
              <a:rPr lang="es-ES" sz="1400" b="1" dirty="0">
                <a:latin typeface="+mj-lt"/>
                <a:cs typeface="Soho Gothic Pro"/>
              </a:rPr>
              <a:t>ACID</a:t>
            </a:r>
            <a:r>
              <a:rPr lang="es-ES" sz="1400" dirty="0">
                <a:latin typeface="+mj-lt"/>
                <a:cs typeface="Soho Gothic Pro"/>
              </a:rPr>
              <a:t>) . Las transacciones dentro de un </a:t>
            </a:r>
            <a:r>
              <a:rPr lang="es-ES" sz="1400" b="1" dirty="0">
                <a:latin typeface="+mj-lt"/>
                <a:cs typeface="Soho Gothic Pro"/>
              </a:rPr>
              <a:t>único</a:t>
            </a:r>
            <a:r>
              <a:rPr lang="es-ES" sz="1400" dirty="0">
                <a:latin typeface="+mj-lt"/>
                <a:cs typeface="Soho Gothic Pro"/>
              </a:rPr>
              <a:t> servicio son ACID, pero la coherencia de los datos entre </a:t>
            </a:r>
            <a:r>
              <a:rPr lang="es-ES" sz="1400" b="1" dirty="0">
                <a:latin typeface="+mj-lt"/>
                <a:cs typeface="Soho Gothic Pro"/>
              </a:rPr>
              <a:t>servicios</a:t>
            </a:r>
            <a:r>
              <a:rPr lang="es-ES" sz="1400" dirty="0">
                <a:latin typeface="+mj-lt"/>
                <a:cs typeface="Soho Gothic Pro"/>
              </a:rPr>
              <a:t> requiere una </a:t>
            </a:r>
            <a:r>
              <a:rPr lang="es-ES" sz="1400" b="1" dirty="0">
                <a:latin typeface="+mj-lt"/>
                <a:cs typeface="Soho Gothic Pro"/>
              </a:rPr>
              <a:t>estrategia de administración </a:t>
            </a:r>
            <a:r>
              <a:rPr lang="es-ES" sz="1400" dirty="0">
                <a:latin typeface="+mj-lt"/>
                <a:cs typeface="Soho Gothic Pro"/>
              </a:rPr>
              <a:t>de transacciones entre servicios.</a:t>
            </a:r>
          </a:p>
          <a:p>
            <a:pPr algn="just">
              <a:spcAft>
                <a:spcPts val="1800"/>
              </a:spcAft>
            </a:pPr>
            <a:r>
              <a:rPr lang="es-ES" sz="1400" dirty="0">
                <a:latin typeface="+mj-lt"/>
                <a:cs typeface="Soho Gothic Pro"/>
              </a:rPr>
              <a:t>Un modelo de base de datos por </a:t>
            </a:r>
            <a:r>
              <a:rPr lang="es-ES" sz="1400" dirty="0" err="1">
                <a:latin typeface="+mj-lt"/>
                <a:cs typeface="Soho Gothic Pro"/>
              </a:rPr>
              <a:t>Microservicio</a:t>
            </a:r>
            <a:r>
              <a:rPr lang="es-ES" sz="1400" dirty="0">
                <a:latin typeface="+mj-lt"/>
                <a:cs typeface="Soho Gothic Pro"/>
              </a:rPr>
              <a:t> proporciona muchas </a:t>
            </a:r>
            <a:r>
              <a:rPr lang="es-ES" sz="1400" b="1" dirty="0">
                <a:latin typeface="+mj-lt"/>
                <a:cs typeface="Soho Gothic Pro"/>
              </a:rPr>
              <a:t>ventajas</a:t>
            </a:r>
            <a:r>
              <a:rPr lang="es-ES" sz="1400" dirty="0">
                <a:latin typeface="+mj-lt"/>
                <a:cs typeface="Soho Gothic Pro"/>
              </a:rPr>
              <a:t> para las arquitecturas de </a:t>
            </a:r>
            <a:r>
              <a:rPr lang="es-ES" sz="1400" b="1" dirty="0" err="1">
                <a:latin typeface="+mj-lt"/>
                <a:cs typeface="Soho Gothic Pro"/>
              </a:rPr>
              <a:t>Microservicios</a:t>
            </a:r>
            <a:r>
              <a:rPr lang="es-ES" sz="1400" dirty="0">
                <a:latin typeface="+mj-lt"/>
                <a:cs typeface="Soho Gothic Pro"/>
              </a:rPr>
              <a:t>. Sin embargo, garantizar la </a:t>
            </a:r>
            <a:r>
              <a:rPr lang="es-ES" sz="1400" b="1" dirty="0">
                <a:latin typeface="+mj-lt"/>
                <a:cs typeface="Soho Gothic Pro"/>
              </a:rPr>
              <a:t>coherencia</a:t>
            </a:r>
            <a:r>
              <a:rPr lang="es-ES" sz="1400" dirty="0">
                <a:latin typeface="+mj-lt"/>
                <a:cs typeface="Soho Gothic Pro"/>
              </a:rPr>
              <a:t> de los datos entre las bases de datos específicas del servicio plantea desafíos.</a:t>
            </a:r>
          </a:p>
          <a:p>
            <a:pPr marL="285750" indent="-285750" algn="just">
              <a:spcAft>
                <a:spcPts val="600"/>
              </a:spcAft>
              <a:buFont typeface="Arial" panose="020B0604020202020204" pitchFamily="34" charset="0"/>
              <a:buChar char="•"/>
            </a:pPr>
            <a:r>
              <a:rPr lang="es-ES" sz="1200" dirty="0">
                <a:latin typeface="+mj-lt"/>
                <a:cs typeface="Soho Gothic Pro"/>
              </a:rPr>
              <a:t>Requiere que todos los participantes de una transacción la </a:t>
            </a:r>
            <a:r>
              <a:rPr lang="es-ES" sz="1200" b="1" dirty="0">
                <a:latin typeface="+mj-lt"/>
                <a:cs typeface="Soho Gothic Pro"/>
              </a:rPr>
              <a:t>confirmen</a:t>
            </a:r>
            <a:r>
              <a:rPr lang="es-ES" sz="1200" dirty="0">
                <a:latin typeface="+mj-lt"/>
                <a:cs typeface="Soho Gothic Pro"/>
              </a:rPr>
              <a:t> o </a:t>
            </a:r>
            <a:r>
              <a:rPr lang="es-ES" sz="1200" b="1" dirty="0">
                <a:latin typeface="+mj-lt"/>
                <a:cs typeface="Soho Gothic Pro"/>
              </a:rPr>
              <a:t>reviertan</a:t>
            </a:r>
            <a:r>
              <a:rPr lang="es-ES" sz="1200" dirty="0">
                <a:latin typeface="+mj-lt"/>
                <a:cs typeface="Soho Gothic Pro"/>
              </a:rPr>
              <a:t> antes de que la transacción pueda continuar. </a:t>
            </a:r>
          </a:p>
          <a:p>
            <a:pPr marL="285750" indent="-285750" algn="just">
              <a:spcAft>
                <a:spcPts val="600"/>
              </a:spcAft>
              <a:buFont typeface="Arial" panose="020B0604020202020204" pitchFamily="34" charset="0"/>
              <a:buChar char="•"/>
            </a:pPr>
            <a:r>
              <a:rPr lang="es-ES" sz="1200" b="1" dirty="0">
                <a:latin typeface="+mj-lt"/>
                <a:cs typeface="Soho Gothic Pro"/>
              </a:rPr>
              <a:t>Sincronización</a:t>
            </a:r>
            <a:r>
              <a:rPr lang="es-ES" sz="1200" dirty="0">
                <a:latin typeface="+mj-lt"/>
                <a:cs typeface="Soho Gothic Pro"/>
              </a:rPr>
              <a:t> y </a:t>
            </a:r>
            <a:r>
              <a:rPr lang="es-ES" sz="1200" b="1" dirty="0">
                <a:latin typeface="+mj-lt"/>
                <a:cs typeface="Soho Gothic Pro"/>
              </a:rPr>
              <a:t>disponibilidad</a:t>
            </a:r>
            <a:r>
              <a:rPr lang="es-ES" sz="1200" dirty="0">
                <a:latin typeface="+mj-lt"/>
                <a:cs typeface="Soho Gothic Pro"/>
              </a:rPr>
              <a:t> de los datos. </a:t>
            </a:r>
          </a:p>
          <a:p>
            <a:pPr marL="285750" indent="-285750" algn="just">
              <a:spcAft>
                <a:spcPts val="600"/>
              </a:spcAft>
              <a:buFont typeface="Arial" panose="020B0604020202020204" pitchFamily="34" charset="0"/>
              <a:buChar char="•"/>
            </a:pPr>
            <a:r>
              <a:rPr lang="es-ES" sz="1200" dirty="0">
                <a:latin typeface="+mj-lt"/>
                <a:cs typeface="Soho Gothic Pro"/>
              </a:rPr>
              <a:t>Para que se confirmen las transacciones, todos los servicios participantes deben estar </a:t>
            </a:r>
            <a:r>
              <a:rPr lang="es-ES" sz="1200" b="1" dirty="0">
                <a:latin typeface="+mj-lt"/>
                <a:cs typeface="Soho Gothic Pro"/>
              </a:rPr>
              <a:t>disponibles</a:t>
            </a:r>
            <a:r>
              <a:rPr lang="es-ES" sz="1200" dirty="0">
                <a:latin typeface="+mj-lt"/>
                <a:cs typeface="Soho Gothic Pro"/>
              </a:rPr>
              <a:t>, lo que puede </a:t>
            </a:r>
            <a:r>
              <a:rPr lang="es-ES" sz="1200" b="1" dirty="0">
                <a:latin typeface="+mj-lt"/>
                <a:cs typeface="Soho Gothic Pro"/>
              </a:rPr>
              <a:t>reducir</a:t>
            </a:r>
            <a:r>
              <a:rPr lang="es-ES" sz="1200" dirty="0">
                <a:latin typeface="+mj-lt"/>
                <a:cs typeface="Soho Gothic Pro"/>
              </a:rPr>
              <a:t> la </a:t>
            </a:r>
            <a:r>
              <a:rPr lang="es-ES" sz="1200" b="1" dirty="0">
                <a:latin typeface="+mj-lt"/>
                <a:cs typeface="Soho Gothic Pro"/>
              </a:rPr>
              <a:t>disponibilidad</a:t>
            </a:r>
            <a:r>
              <a:rPr lang="es-ES" sz="1200" dirty="0">
                <a:latin typeface="+mj-lt"/>
                <a:cs typeface="Soho Gothic Pro"/>
              </a:rPr>
              <a:t> general del sistema.</a:t>
            </a:r>
          </a:p>
          <a:p>
            <a:pPr algn="just">
              <a:lnSpc>
                <a:spcPct val="150000"/>
              </a:lnSpc>
              <a:spcAft>
                <a:spcPts val="600"/>
              </a:spcAft>
            </a:pPr>
            <a:r>
              <a:rPr lang="es-ES" sz="1400" dirty="0">
                <a:latin typeface="+mj-lt"/>
              </a:rPr>
              <a:t>Los </a:t>
            </a:r>
            <a:r>
              <a:rPr lang="es-ES" sz="1400" b="1" dirty="0">
                <a:latin typeface="+mj-lt"/>
              </a:rPr>
              <a:t>protocolos</a:t>
            </a:r>
            <a:r>
              <a:rPr lang="es-ES" sz="1400" dirty="0">
                <a:latin typeface="+mj-lt"/>
              </a:rPr>
              <a:t> mas conocidos para resolver los problemas con las transacciones distribuidas son:</a:t>
            </a:r>
          </a:p>
          <a:p>
            <a:pPr algn="just">
              <a:spcAft>
                <a:spcPts val="600"/>
              </a:spcAft>
            </a:pPr>
            <a:endParaRPr lang="es-ES" sz="1200" dirty="0">
              <a:latin typeface="+mj-lt"/>
              <a:cs typeface="Soho Gothic Pro"/>
            </a:endParaRPr>
          </a:p>
          <a:p>
            <a:pPr algn="just">
              <a:spcAft>
                <a:spcPts val="600"/>
              </a:spcAft>
            </a:pPr>
            <a:r>
              <a:rPr lang="es-ES" sz="1200" dirty="0">
                <a:latin typeface="+mj-lt"/>
                <a:cs typeface="Soho Gothic Pro"/>
              </a:rPr>
              <a:t> </a:t>
            </a:r>
          </a:p>
        </p:txBody>
      </p:sp>
      <p:grpSp>
        <p:nvGrpSpPr>
          <p:cNvPr id="24" name="Grupo 6">
            <a:extLst>
              <a:ext uri="{FF2B5EF4-FFF2-40B4-BE49-F238E27FC236}">
                <a16:creationId xmlns:a16="http://schemas.microsoft.com/office/drawing/2014/main" id="{0F7C3429-4DAB-604E-81DC-66DBC21189C4}"/>
              </a:ext>
            </a:extLst>
          </p:cNvPr>
          <p:cNvGrpSpPr/>
          <p:nvPr/>
        </p:nvGrpSpPr>
        <p:grpSpPr>
          <a:xfrm>
            <a:off x="2739332" y="4437112"/>
            <a:ext cx="8959101" cy="852275"/>
            <a:chOff x="2048815" y="2533078"/>
            <a:chExt cx="6719326" cy="639204"/>
          </a:xfrm>
        </p:grpSpPr>
        <p:sp>
          <p:nvSpPr>
            <p:cNvPr id="25" name="AutoShape 8">
              <a:extLst>
                <a:ext uri="{FF2B5EF4-FFF2-40B4-BE49-F238E27FC236}">
                  <a16:creationId xmlns:a16="http://schemas.microsoft.com/office/drawing/2014/main" id="{2B0DB490-10F8-5F49-A727-5856F6074392}"/>
                </a:ext>
              </a:extLst>
            </p:cNvPr>
            <p:cNvSpPr>
              <a:spLocks noChangeArrowheads="1"/>
            </p:cNvSpPr>
            <p:nvPr/>
          </p:nvSpPr>
          <p:spPr bwMode="auto">
            <a:xfrm>
              <a:off x="2730110" y="2533078"/>
              <a:ext cx="6038031" cy="639204"/>
            </a:xfrm>
            <a:prstGeom prst="rect">
              <a:avLst/>
            </a:prstGeom>
            <a:noFill/>
            <a:ln w="19050">
              <a:solidFill>
                <a:schemeClr val="accent2"/>
              </a:solidFill>
              <a:miter lim="800000"/>
              <a:headEnd/>
              <a:tailEnd/>
            </a:ln>
          </p:spPr>
          <p:txBody>
            <a:bodyPr wrap="square" lIns="180000" tIns="36000" rIns="72000" bIns="36000" anchor="ctr">
              <a:noAutofit/>
            </a:bodyPr>
            <a:lstStyle/>
            <a:p>
              <a:pPr marL="177796" algn="just" eaLnBrk="0" hangingPunct="0">
                <a:defRPr/>
              </a:pPr>
              <a:r>
                <a:rPr lang="es-ES" sz="1200" dirty="0"/>
                <a:t>La </a:t>
              </a:r>
              <a:r>
                <a:rPr lang="es-ES" sz="1200" b="1" dirty="0"/>
                <a:t>confirmación en dos fases </a:t>
              </a:r>
              <a:r>
                <a:rPr lang="es-ES" sz="1200" dirty="0"/>
                <a:t>implica dos etapas, una fase de </a:t>
              </a:r>
              <a:r>
                <a:rPr lang="es-ES" sz="1200" b="1" dirty="0"/>
                <a:t>preparación</a:t>
              </a:r>
              <a:r>
                <a:rPr lang="es-ES" sz="1200" dirty="0"/>
                <a:t> y una fase de </a:t>
              </a:r>
              <a:r>
                <a:rPr lang="es-ES" sz="1200" b="1" dirty="0"/>
                <a:t>confirmación</a:t>
              </a:r>
              <a:r>
                <a:rPr lang="es-ES" sz="1200" dirty="0"/>
                <a:t>. En este caso, el coordinador de transacciones desempeña un papel importante, organizando el ciclo de vida de la transacción.  </a:t>
              </a:r>
            </a:p>
          </p:txBody>
        </p:sp>
        <p:sp>
          <p:nvSpPr>
            <p:cNvPr id="26" name="Rectángulo 32">
              <a:extLst>
                <a:ext uri="{FF2B5EF4-FFF2-40B4-BE49-F238E27FC236}">
                  <a16:creationId xmlns:a16="http://schemas.microsoft.com/office/drawing/2014/main" id="{D7D53F8C-4CF3-D748-819E-3DA6820CD248}"/>
                </a:ext>
              </a:extLst>
            </p:cNvPr>
            <p:cNvSpPr>
              <a:spLocks noChangeAspect="1"/>
            </p:cNvSpPr>
            <p:nvPr/>
          </p:nvSpPr>
          <p:spPr>
            <a:xfrm>
              <a:off x="2048815" y="2720611"/>
              <a:ext cx="843316" cy="2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rPr>
                <a:t>2PC</a:t>
              </a:r>
              <a:endParaRPr lang="es-ES" sz="1400" dirty="0">
                <a:solidFill>
                  <a:schemeClr val="bg1"/>
                </a:solidFill>
              </a:endParaRPr>
            </a:p>
          </p:txBody>
        </p:sp>
      </p:grpSp>
      <p:pic>
        <p:nvPicPr>
          <p:cNvPr id="4" name="Picture 3">
            <a:extLst>
              <a:ext uri="{FF2B5EF4-FFF2-40B4-BE49-F238E27FC236}">
                <a16:creationId xmlns:a16="http://schemas.microsoft.com/office/drawing/2014/main" id="{05CE8791-9FA8-8946-AC59-2BB227696793}"/>
              </a:ext>
            </a:extLst>
          </p:cNvPr>
          <p:cNvPicPr>
            <a:picLocks noChangeAspect="1"/>
          </p:cNvPicPr>
          <p:nvPr/>
        </p:nvPicPr>
        <p:blipFill>
          <a:blip r:embed="rId2"/>
          <a:stretch>
            <a:fillRect/>
          </a:stretch>
        </p:blipFill>
        <p:spPr>
          <a:xfrm>
            <a:off x="251243" y="2983474"/>
            <a:ext cx="1813678" cy="1813678"/>
          </a:xfrm>
          <a:prstGeom prst="rect">
            <a:avLst/>
          </a:prstGeom>
        </p:spPr>
      </p:pic>
    </p:spTree>
    <p:extLst>
      <p:ext uri="{BB962C8B-B14F-4D97-AF65-F5344CB8AC3E}">
        <p14:creationId xmlns:p14="http://schemas.microsoft.com/office/powerpoint/2010/main" val="288748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Confirmación en dos fases (2PC)</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48478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Reduce el rendimiento</a:t>
            </a:r>
          </a:p>
          <a:p>
            <a:pPr>
              <a:spcBef>
                <a:spcPts val="800"/>
              </a:spcBef>
            </a:pPr>
            <a:r>
              <a:rPr lang="es-ES" sz="1400" dirty="0">
                <a:solidFill>
                  <a:schemeClr val="bg1"/>
                </a:solidFill>
              </a:rPr>
              <a:t>Único punto de fallo</a:t>
            </a:r>
          </a:p>
          <a:p>
            <a:pPr>
              <a:spcBef>
                <a:spcPts val="800"/>
              </a:spcBef>
            </a:pPr>
            <a:r>
              <a:rPr lang="es-ES" sz="1400" dirty="0">
                <a:solidFill>
                  <a:schemeClr val="bg1"/>
                </a:solidFill>
              </a:rPr>
              <a:t>No soportado en la mayoría de Bases de Datos no relacionales.</a:t>
            </a:r>
          </a:p>
          <a:p>
            <a:pPr>
              <a:spcBef>
                <a:spcPts val="800"/>
              </a:spcBef>
            </a:pPr>
            <a:r>
              <a:rPr lang="es-ES" sz="1400" dirty="0">
                <a:solidFill>
                  <a:schemeClr val="bg1"/>
                </a:solidFill>
              </a:rPr>
              <a:t>Elevado número de intercambio de mensajes.</a:t>
            </a:r>
          </a:p>
          <a:p>
            <a:pPr>
              <a:spcBef>
                <a:spcPts val="800"/>
              </a:spcBef>
            </a:pPr>
            <a:endParaRPr lang="es-ES" sz="1400" dirty="0">
              <a:solidFill>
                <a:schemeClr val="bg1"/>
              </a:solidFill>
            </a:endParaRPr>
          </a:p>
          <a:p>
            <a:pPr>
              <a:spcBef>
                <a:spcPts val="800"/>
              </a:spcBef>
            </a:pPr>
            <a:endParaRPr lang="es-ES" sz="1400" dirty="0">
              <a:solidFill>
                <a:schemeClr val="bg1"/>
              </a:solidFill>
            </a:endParaRPr>
          </a:p>
          <a:p>
            <a:pPr>
              <a:spcBef>
                <a:spcPts val="800"/>
              </a:spcBef>
            </a:pPr>
            <a:endParaRPr lang="es-ES" sz="1400" dirty="0">
              <a:solidFill>
                <a:schemeClr val="bg1"/>
              </a:solidFill>
            </a:endParaRP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1844721"/>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El protocolo de </a:t>
            </a:r>
            <a:r>
              <a:rPr lang="es-ES_tradnl" sz="1400" b="1" spc="-1" dirty="0"/>
              <a:t>confirmación en dos fases</a:t>
            </a:r>
            <a:r>
              <a:rPr lang="es-ES_tradnl" sz="1400" spc="-1" dirty="0"/>
              <a:t>, ​ también conocido por las siglas </a:t>
            </a:r>
            <a:r>
              <a:rPr lang="es-ES_tradnl" sz="1400" b="1" spc="-1" dirty="0"/>
              <a:t>2PC</a:t>
            </a:r>
            <a:r>
              <a:rPr lang="es-ES_tradnl" sz="1400" spc="-1" dirty="0"/>
              <a:t> (del inglés </a:t>
            </a:r>
            <a:r>
              <a:rPr lang="es-ES_tradnl" sz="1400" b="1" spc="-1" dirty="0"/>
              <a:t>2-phase </a:t>
            </a:r>
            <a:r>
              <a:rPr lang="es-ES_tradnl" sz="1400" b="1" spc="-1" dirty="0" err="1"/>
              <a:t>commit</a:t>
            </a:r>
            <a:r>
              <a:rPr lang="es-ES_tradnl" sz="1400" spc="-1" dirty="0"/>
              <a:t>), es un </a:t>
            </a:r>
            <a:r>
              <a:rPr lang="es-ES_tradnl" sz="1400" b="1" spc="-1" dirty="0"/>
              <a:t>protocolo</a:t>
            </a:r>
            <a:r>
              <a:rPr lang="es-ES_tradnl" sz="1400" spc="-1" dirty="0"/>
              <a:t> de consenso distribuido que permite a todos los nodos de un sistema distribuido ponerse de acuerdo para </a:t>
            </a:r>
            <a:r>
              <a:rPr lang="es-ES_tradnl" sz="1400" b="1" spc="-1" dirty="0"/>
              <a:t>consolidar</a:t>
            </a:r>
            <a:r>
              <a:rPr lang="es-ES_tradnl" sz="1400" spc="-1" dirty="0"/>
              <a:t> a una </a:t>
            </a:r>
            <a:r>
              <a:rPr lang="es-ES_tradnl" sz="1400" b="1" spc="-1" dirty="0"/>
              <a:t>transacción</a:t>
            </a:r>
            <a:r>
              <a:rPr lang="es-ES_tradnl" sz="1400" spc="-1" dirty="0"/>
              <a:t>. Típicamente es usado en </a:t>
            </a:r>
            <a:r>
              <a:rPr lang="es-ES_tradnl" sz="1400" b="1" spc="-1" dirty="0"/>
              <a:t>bases de datos distribuidas</a:t>
            </a:r>
            <a:r>
              <a:rPr lang="es-ES_tradnl" sz="1400" spc="-1" dirty="0"/>
              <a:t>. El objetivo del protocolo es que </a:t>
            </a:r>
            <a:r>
              <a:rPr lang="es-ES_tradnl" sz="1400" b="1" spc="-1" dirty="0"/>
              <a:t>todos</a:t>
            </a:r>
            <a:r>
              <a:rPr lang="es-ES_tradnl" sz="1400" spc="-1" dirty="0"/>
              <a:t> los nodos realicen un </a:t>
            </a:r>
            <a:r>
              <a:rPr lang="es-ES_tradnl" sz="1400" b="1" spc="-1" dirty="0" err="1"/>
              <a:t>commit</a:t>
            </a:r>
            <a:r>
              <a:rPr lang="es-ES_tradnl" sz="1400" spc="-1" dirty="0"/>
              <a:t> de la transacción o la </a:t>
            </a:r>
            <a:r>
              <a:rPr lang="es-ES_tradnl" sz="1400" b="1" spc="-1" dirty="0"/>
              <a:t>aborten</a:t>
            </a:r>
            <a:r>
              <a:rPr lang="es-ES_tradnl" sz="1400" spc="-1" dirty="0"/>
              <a:t>.</a:t>
            </a:r>
          </a:p>
          <a:p>
            <a:pPr marL="170876" algn="just">
              <a:buClr>
                <a:srgbClr val="68AEC8"/>
              </a:buClr>
            </a:pPr>
            <a:endParaRPr lang="es-ES_tradnl" sz="1400" spc="-1" dirty="0"/>
          </a:p>
          <a:p>
            <a:pPr marL="170876" algn="just">
              <a:buClr>
                <a:srgbClr val="68AEC8"/>
              </a:buClr>
            </a:pPr>
            <a:r>
              <a:rPr lang="es-ES_tradnl" sz="1400" spc="-1" dirty="0"/>
              <a:t>El algoritmo está basado en la existencia de un </a:t>
            </a:r>
            <a:r>
              <a:rPr lang="es-ES_tradnl" sz="1400" b="1" spc="-1" dirty="0"/>
              <a:t>coordinador</a:t>
            </a:r>
            <a:r>
              <a:rPr lang="es-ES_tradnl" sz="1400" spc="-1" dirty="0"/>
              <a:t> (al resto de nodos de la red se les llama </a:t>
            </a:r>
            <a:r>
              <a:rPr lang="es-ES_tradnl" sz="1400" b="1" spc="-1" dirty="0"/>
              <a:t>participantes</a:t>
            </a:r>
            <a:r>
              <a:rPr lang="es-ES_tradnl" sz="1400" spc="-1" dirty="0"/>
              <a:t>) y se divide en dos fases:</a:t>
            </a:r>
          </a:p>
          <a:p>
            <a:pPr marL="170876" algn="just">
              <a:buClr>
                <a:srgbClr val="68AEC8"/>
              </a:buClr>
            </a:pPr>
            <a:endParaRPr lang="es-ES_tradnl" sz="1400" spc="-1" dirty="0"/>
          </a:p>
        </p:txBody>
      </p:sp>
      <p:sp>
        <p:nvSpPr>
          <p:cNvPr id="11" name="CustomShape 4">
            <a:extLst>
              <a:ext uri="{FF2B5EF4-FFF2-40B4-BE49-F238E27FC236}">
                <a16:creationId xmlns:a16="http://schemas.microsoft.com/office/drawing/2014/main" id="{2FFAE8B9-A586-004E-A03A-F4BC1AE90131}"/>
              </a:ext>
            </a:extLst>
          </p:cNvPr>
          <p:cNvSpPr/>
          <p:nvPr/>
        </p:nvSpPr>
        <p:spPr>
          <a:xfrm>
            <a:off x="141407" y="2832223"/>
            <a:ext cx="5450537" cy="3045049"/>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endParaRPr lang="es-ES_tradnl" sz="1200" spc="-1" dirty="0"/>
          </a:p>
          <a:p>
            <a:pPr marL="456626" indent="-285750" algn="just">
              <a:spcAft>
                <a:spcPts val="600"/>
              </a:spcAft>
              <a:buClr>
                <a:srgbClr val="68AEC8"/>
              </a:buClr>
              <a:buFont typeface="Arial" panose="020B0604020202020204" pitchFamily="34" charset="0"/>
              <a:buChar char="•"/>
            </a:pPr>
            <a:r>
              <a:rPr lang="es-ES_tradnl" sz="1200" b="1" spc="-1" dirty="0"/>
              <a:t>Fase de preparación de </a:t>
            </a:r>
            <a:r>
              <a:rPr lang="es-ES_tradnl" sz="1200" b="1" spc="-1" dirty="0" err="1"/>
              <a:t>commit</a:t>
            </a:r>
            <a:r>
              <a:rPr lang="es-ES_tradnl" sz="1200" b="1" spc="-1" dirty="0"/>
              <a:t>.</a:t>
            </a:r>
            <a:r>
              <a:rPr lang="es-ES_tradnl" sz="1200" spc="-1" dirty="0"/>
              <a:t> En la cual el </a:t>
            </a:r>
            <a:r>
              <a:rPr lang="es-ES_tradnl" sz="1200" b="1" spc="-1" dirty="0"/>
              <a:t>coordinador</a:t>
            </a:r>
            <a:r>
              <a:rPr lang="es-ES_tradnl" sz="1200" spc="-1" dirty="0"/>
              <a:t> intenta preparar a todos para el </a:t>
            </a:r>
            <a:r>
              <a:rPr lang="es-ES_tradnl" sz="1200" spc="-1" dirty="0" err="1"/>
              <a:t>commit</a:t>
            </a:r>
            <a:r>
              <a:rPr lang="es-ES_tradnl" sz="1200" spc="-1" dirty="0"/>
              <a:t> contactando con todas las réplicas que participan, las cuales contestan si aceptan o abortan la transacción.</a:t>
            </a:r>
          </a:p>
          <a:p>
            <a:pPr marL="456626" indent="-285750" algn="just">
              <a:spcAft>
                <a:spcPts val="600"/>
              </a:spcAft>
              <a:buClr>
                <a:srgbClr val="68AEC8"/>
              </a:buClr>
              <a:buFont typeface="Arial" panose="020B0604020202020204" pitchFamily="34" charset="0"/>
              <a:buChar char="•"/>
            </a:pPr>
            <a:r>
              <a:rPr lang="es-ES_tradnl" sz="1200" b="1" spc="-1" dirty="0"/>
              <a:t>Fase </a:t>
            </a:r>
            <a:r>
              <a:rPr lang="es-ES_tradnl" sz="1200" b="1" spc="-1" dirty="0" err="1"/>
              <a:t>commit</a:t>
            </a:r>
            <a:r>
              <a:rPr lang="es-ES_tradnl" sz="1200" spc="-1" dirty="0"/>
              <a:t>. Cuando todas las réplicas han respondido el coordinador busca los conflictos si los hay.</a:t>
            </a:r>
          </a:p>
          <a:p>
            <a:pPr marL="913521" lvl="1" indent="-285750" algn="just">
              <a:buClr>
                <a:srgbClr val="68AEC8"/>
              </a:buClr>
              <a:buFont typeface="Arial" panose="020B0604020202020204" pitchFamily="34" charset="0"/>
              <a:buChar char="•"/>
            </a:pPr>
            <a:r>
              <a:rPr lang="es-ES_tradnl" sz="1200" b="1" spc="-1" dirty="0"/>
              <a:t>Si se detecta un conflicto </a:t>
            </a:r>
            <a:r>
              <a:rPr lang="es-ES_tradnl" sz="1200" spc="-1" dirty="0"/>
              <a:t>en los mensaje enviados por las réplicas o una réplica indica que la transacción tiene que ser abortada, el acuerdo será abortado y el coordinador enviará un mensaje a todas las réplicas para que aborten la transacción.</a:t>
            </a:r>
          </a:p>
          <a:p>
            <a:pPr marL="913521" lvl="1" indent="-285750" algn="just">
              <a:buClr>
                <a:srgbClr val="68AEC8"/>
              </a:buClr>
              <a:buFont typeface="Arial" panose="020B0604020202020204" pitchFamily="34" charset="0"/>
              <a:buChar char="•"/>
            </a:pPr>
            <a:r>
              <a:rPr lang="es-ES_tradnl" sz="1200" b="1" spc="-1" dirty="0"/>
              <a:t>Si no se detectan </a:t>
            </a:r>
            <a:r>
              <a:rPr lang="es-ES_tradnl" sz="1200" spc="-1" dirty="0"/>
              <a:t>conflictos entonces el coordinador indica a todos realizar el </a:t>
            </a:r>
            <a:r>
              <a:rPr lang="es-ES_tradnl" sz="1200" spc="-1" dirty="0" err="1"/>
              <a:t>commit</a:t>
            </a:r>
            <a:r>
              <a:rPr lang="es-ES_tradnl" sz="1200" spc="-1" dirty="0"/>
              <a:t>. Después de que todas las réplicas realizan la consolidación, envían un mensaje de confirmación al coordinador.</a:t>
            </a:r>
          </a:p>
        </p:txBody>
      </p:sp>
      <p:pic>
        <p:nvPicPr>
          <p:cNvPr id="3" name="Picture 2">
            <a:extLst>
              <a:ext uri="{FF2B5EF4-FFF2-40B4-BE49-F238E27FC236}">
                <a16:creationId xmlns:a16="http://schemas.microsoft.com/office/drawing/2014/main" id="{D3054E6E-C4C0-CD4C-9B5E-ECCFFF37EDBC}"/>
              </a:ext>
            </a:extLst>
          </p:cNvPr>
          <p:cNvPicPr>
            <a:picLocks noChangeAspect="1"/>
          </p:cNvPicPr>
          <p:nvPr/>
        </p:nvPicPr>
        <p:blipFill>
          <a:blip r:embed="rId2"/>
          <a:stretch>
            <a:fillRect/>
          </a:stretch>
        </p:blipFill>
        <p:spPr>
          <a:xfrm>
            <a:off x="5694776" y="2843810"/>
            <a:ext cx="2273432" cy="2169366"/>
          </a:xfrm>
          <a:prstGeom prst="rect">
            <a:avLst/>
          </a:prstGeom>
        </p:spPr>
      </p:pic>
      <p:pic>
        <p:nvPicPr>
          <p:cNvPr id="6" name="Picture 5">
            <a:extLst>
              <a:ext uri="{FF2B5EF4-FFF2-40B4-BE49-F238E27FC236}">
                <a16:creationId xmlns:a16="http://schemas.microsoft.com/office/drawing/2014/main" id="{547949A3-34AF-2042-8CC5-54B4D562D3D4}"/>
              </a:ext>
            </a:extLst>
          </p:cNvPr>
          <p:cNvPicPr>
            <a:picLocks noChangeAspect="1"/>
          </p:cNvPicPr>
          <p:nvPr/>
        </p:nvPicPr>
        <p:blipFill>
          <a:blip r:embed="rId3"/>
          <a:stretch>
            <a:fillRect/>
          </a:stretch>
        </p:blipFill>
        <p:spPr>
          <a:xfrm>
            <a:off x="7176120" y="4165198"/>
            <a:ext cx="1938413" cy="2144122"/>
          </a:xfrm>
          <a:prstGeom prst="rect">
            <a:avLst/>
          </a:prstGeom>
        </p:spPr>
      </p:pic>
    </p:spTree>
    <p:extLst>
      <p:ext uri="{BB962C8B-B14F-4D97-AF65-F5344CB8AC3E}">
        <p14:creationId xmlns:p14="http://schemas.microsoft.com/office/powerpoint/2010/main" val="2862835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cio 9">
            <a:extLst>
              <a:ext uri="{FF2B5EF4-FFF2-40B4-BE49-F238E27FC236}">
                <a16:creationId xmlns:a16="http://schemas.microsoft.com/office/drawing/2014/main" id="{3B604A6C-8D51-7A4E-A278-DE374D8BA30F}"/>
              </a:ext>
            </a:extLst>
          </p:cNvPr>
          <p:cNvSpPr/>
          <p:nvPr/>
        </p:nvSpPr>
        <p:spPr>
          <a:xfrm rot="5400000" flipH="1">
            <a:off x="9027569" y="3096207"/>
            <a:ext cx="3444688" cy="2213452"/>
          </a:xfrm>
          <a:prstGeom prst="trapezoid">
            <a:avLst>
              <a:gd name="adj" fmla="val 61455"/>
            </a:avLst>
          </a:prstGeom>
          <a:solidFill>
            <a:schemeClr val="accent3"/>
          </a:solidFill>
          <a:ln w="12700" cap="flat" cmpd="sng" algn="ctr">
            <a:noFill/>
            <a:prstDash val="solid"/>
            <a:miter lim="800000"/>
          </a:ln>
          <a:effectLst/>
        </p:spPr>
        <p:txBody>
          <a:bodyPr wrap="square" rtlCol="0" anchor="ctr">
            <a:noAutofit/>
          </a:bodyPr>
          <a:lstStyle/>
          <a:p>
            <a:pPr algn="ctr"/>
            <a:endParaRPr lang="es-ES" sz="1351" kern="0" dirty="0">
              <a:solidFill>
                <a:srgbClr val="FFFFFF"/>
              </a:solidFill>
              <a:latin typeface="Soho Gothic Pro Light"/>
            </a:endParaRPr>
          </a:p>
        </p:txBody>
      </p:sp>
      <p:sp>
        <p:nvSpPr>
          <p:cNvPr id="4" name="Título 3"/>
          <p:cNvSpPr>
            <a:spLocks noGrp="1"/>
          </p:cNvSpPr>
          <p:nvPr>
            <p:ph type="title"/>
          </p:nvPr>
        </p:nvSpPr>
        <p:spPr>
          <a:xfrm>
            <a:off x="336000" y="649091"/>
            <a:ext cx="11328619" cy="919343"/>
          </a:xfrm>
        </p:spPr>
        <p:txBody>
          <a:bodyPr/>
          <a:lstStyle/>
          <a:p>
            <a:r>
              <a:rPr lang="es-ES" dirty="0"/>
              <a:t>SAGA: Definición</a:t>
            </a:r>
          </a:p>
        </p:txBody>
      </p:sp>
      <p:sp>
        <p:nvSpPr>
          <p:cNvPr id="5" name="Marcador de texto 4"/>
          <p:cNvSpPr>
            <a:spLocks noGrp="1"/>
          </p:cNvSpPr>
          <p:nvPr>
            <p:ph type="body" sz="quarter" idx="13"/>
          </p:nvPr>
        </p:nvSpPr>
        <p:spPr/>
        <p:txBody>
          <a:bodyPr lIns="0" anchor="ctr" anchorCtr="0">
            <a:noAutofit/>
          </a:bodyPr>
          <a:lstStyle/>
          <a:p>
            <a:r>
              <a:rPr lang="es-ES" sz="1000" dirty="0" err="1">
                <a:solidFill>
                  <a:schemeClr val="tx1"/>
                </a:solidFill>
                <a:latin typeface="Soho Gothic Pro" panose="020B0503030504020204" pitchFamily="34" charset="77"/>
              </a:rPr>
              <a:t>MeetUps</a:t>
            </a:r>
            <a:r>
              <a:rPr lang="es-ES" sz="1000" dirty="0">
                <a:solidFill>
                  <a:schemeClr val="tx1"/>
                </a:solidFill>
                <a:latin typeface="Soho Gothic Pro" panose="020B0503030504020204" pitchFamily="34" charset="77"/>
              </a:rPr>
              <a:t> Tecnologías Avanzadas</a:t>
            </a:r>
          </a:p>
        </p:txBody>
      </p:sp>
      <p:sp>
        <p:nvSpPr>
          <p:cNvPr id="7" name="Freeform 33">
            <a:extLst>
              <a:ext uri="{FF2B5EF4-FFF2-40B4-BE49-F238E27FC236}">
                <a16:creationId xmlns:a16="http://schemas.microsoft.com/office/drawing/2014/main" id="{12055D0F-5055-2149-8D64-8E6DF54C980B}"/>
              </a:ext>
            </a:extLst>
          </p:cNvPr>
          <p:cNvSpPr/>
          <p:nvPr/>
        </p:nvSpPr>
        <p:spPr>
          <a:xfrm flipV="1">
            <a:off x="9501868" y="-123395"/>
            <a:ext cx="2507168" cy="5919548"/>
          </a:xfrm>
          <a:custGeom>
            <a:avLst/>
            <a:gdLst>
              <a:gd name="connsiteX0" fmla="*/ 0 w 3888002"/>
              <a:gd name="connsiteY0" fmla="*/ 0 h 4176256"/>
              <a:gd name="connsiteX1" fmla="*/ 3888002 w 3888002"/>
              <a:gd name="connsiteY1" fmla="*/ 1054698 h 4176256"/>
              <a:gd name="connsiteX2" fmla="*/ 3888002 w 3888002"/>
              <a:gd name="connsiteY2" fmla="*/ 4176256 h 4176256"/>
              <a:gd name="connsiteX3" fmla="*/ 0 w 3888002"/>
              <a:gd name="connsiteY3" fmla="*/ 4176256 h 4176256"/>
              <a:gd name="connsiteX4" fmla="*/ 0 w 3888002"/>
              <a:gd name="connsiteY4" fmla="*/ 0 h 4176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2" h="4176256">
                <a:moveTo>
                  <a:pt x="0" y="0"/>
                </a:moveTo>
                <a:lnTo>
                  <a:pt x="3888002" y="1054698"/>
                </a:lnTo>
                <a:lnTo>
                  <a:pt x="3888002" y="4176256"/>
                </a:lnTo>
                <a:lnTo>
                  <a:pt x="0" y="417625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a:solidFill>
                <a:schemeClr val="bg1"/>
              </a:solidFill>
            </a:endParaRPr>
          </a:p>
        </p:txBody>
      </p:sp>
      <p:sp>
        <p:nvSpPr>
          <p:cNvPr id="9" name="CuadroTexto 8"/>
          <p:cNvSpPr txBox="1"/>
          <p:nvPr/>
        </p:nvSpPr>
        <p:spPr>
          <a:xfrm>
            <a:off x="9727371" y="1844824"/>
            <a:ext cx="2128080" cy="2695696"/>
          </a:xfrm>
          <a:prstGeom prst="rect">
            <a:avLst/>
          </a:prstGeom>
          <a:noFill/>
        </p:spPr>
        <p:txBody>
          <a:bodyPr wrap="square" lIns="0" tIns="0" rIns="0" bIns="0" rtlCol="0">
            <a:noAutofit/>
          </a:bodyPr>
          <a:lstStyle/>
          <a:p>
            <a:pPr>
              <a:spcBef>
                <a:spcPts val="800"/>
              </a:spcBef>
            </a:pPr>
            <a:r>
              <a:rPr lang="es-ES" sz="1400" dirty="0">
                <a:solidFill>
                  <a:schemeClr val="bg1"/>
                </a:solidFill>
              </a:rPr>
              <a:t>El Patrón SAGA aplicado a </a:t>
            </a:r>
            <a:r>
              <a:rPr lang="es-ES" sz="1400" dirty="0" err="1">
                <a:solidFill>
                  <a:schemeClr val="bg1"/>
                </a:solidFill>
              </a:rPr>
              <a:t>Microservicios</a:t>
            </a:r>
            <a:r>
              <a:rPr lang="es-ES" sz="1400" dirty="0">
                <a:solidFill>
                  <a:schemeClr val="bg1"/>
                </a:solidFill>
              </a:rPr>
              <a:t> nos ayuda a garantizar la integridad en transacciones distribuidas repartidas entre </a:t>
            </a:r>
            <a:r>
              <a:rPr lang="es-ES" sz="1400" dirty="0" err="1">
                <a:solidFill>
                  <a:schemeClr val="bg1"/>
                </a:solidFill>
              </a:rPr>
              <a:t>Microservicios</a:t>
            </a:r>
            <a:r>
              <a:rPr lang="es-ES" sz="1400" dirty="0">
                <a:solidFill>
                  <a:schemeClr val="bg1"/>
                </a:solidFill>
              </a:rPr>
              <a:t>.</a:t>
            </a:r>
          </a:p>
        </p:txBody>
      </p:sp>
      <p:sp>
        <p:nvSpPr>
          <p:cNvPr id="14" name="CustomShape 4">
            <a:extLst>
              <a:ext uri="{FF2B5EF4-FFF2-40B4-BE49-F238E27FC236}">
                <a16:creationId xmlns:a16="http://schemas.microsoft.com/office/drawing/2014/main" id="{AC2F3502-760C-8D4E-B2C5-B8ECB532865B}"/>
              </a:ext>
            </a:extLst>
          </p:cNvPr>
          <p:cNvSpPr/>
          <p:nvPr/>
        </p:nvSpPr>
        <p:spPr>
          <a:xfrm>
            <a:off x="153391" y="1268760"/>
            <a:ext cx="9060445" cy="2275608"/>
          </a:xfrm>
          <a:prstGeom prst="rect">
            <a:avLst/>
          </a:prstGeom>
          <a:no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marL="170876" algn="just">
              <a:buClr>
                <a:srgbClr val="68AEC8"/>
              </a:buClr>
            </a:pPr>
            <a:r>
              <a:rPr lang="es-ES_tradnl" sz="1400" spc="-1" dirty="0"/>
              <a:t>El patrón de </a:t>
            </a:r>
            <a:r>
              <a:rPr lang="es-ES_tradnl" sz="1400" b="1" spc="-1" dirty="0"/>
              <a:t>Saga</a:t>
            </a:r>
            <a:r>
              <a:rPr lang="es-ES_tradnl" sz="1400" spc="-1" dirty="0"/>
              <a:t> proporciona la administración de transacciones mediante una secuencia de </a:t>
            </a:r>
            <a:r>
              <a:rPr lang="es-ES_tradnl" sz="1400" b="1" spc="-1" dirty="0"/>
              <a:t>transacciones locales</a:t>
            </a:r>
            <a:r>
              <a:rPr lang="es-ES_tradnl" sz="1400" spc="-1" dirty="0"/>
              <a:t>. Una </a:t>
            </a:r>
            <a:r>
              <a:rPr lang="es-ES_tradnl" sz="1400" b="1" spc="-1" dirty="0"/>
              <a:t>transacción local </a:t>
            </a:r>
            <a:r>
              <a:rPr lang="es-ES_tradnl" sz="1400" spc="-1" dirty="0"/>
              <a:t>es el esfuerzo del trabajo </a:t>
            </a:r>
            <a:r>
              <a:rPr lang="es-ES_tradnl" sz="1400" b="1" spc="-1" dirty="0"/>
              <a:t>atómico</a:t>
            </a:r>
            <a:r>
              <a:rPr lang="es-ES_tradnl" sz="1400" spc="-1" dirty="0"/>
              <a:t> realizado por un </a:t>
            </a:r>
            <a:r>
              <a:rPr lang="es-ES_tradnl" sz="1400" b="1" spc="-1" dirty="0"/>
              <a:t>participante</a:t>
            </a:r>
            <a:r>
              <a:rPr lang="es-ES_tradnl" sz="1400" spc="-1" dirty="0"/>
              <a:t> de la saga. Cada transacción local actualiza la base de datos y publica un mensaje o evento para desencadenar la </a:t>
            </a:r>
            <a:r>
              <a:rPr lang="es-ES_tradnl" sz="1400" b="1" spc="-1" dirty="0"/>
              <a:t>siguiente</a:t>
            </a:r>
            <a:r>
              <a:rPr lang="es-ES_tradnl" sz="1400" spc="-1" dirty="0"/>
              <a:t> transacción local en la saga. </a:t>
            </a:r>
          </a:p>
          <a:p>
            <a:pPr marL="170876" algn="just">
              <a:buClr>
                <a:srgbClr val="68AEC8"/>
              </a:buClr>
            </a:pPr>
            <a:endParaRPr lang="es-ES_tradnl" sz="1400" spc="-1" dirty="0"/>
          </a:p>
          <a:p>
            <a:pPr marL="170876" algn="just">
              <a:buClr>
                <a:srgbClr val="68AEC8"/>
              </a:buClr>
            </a:pPr>
            <a:r>
              <a:rPr lang="es-ES_tradnl" sz="1400" spc="-1" dirty="0"/>
              <a:t>Si se produce un </a:t>
            </a:r>
            <a:r>
              <a:rPr lang="es-ES_tradnl" sz="1400" b="1" spc="-1" dirty="0"/>
              <a:t>error</a:t>
            </a:r>
            <a:r>
              <a:rPr lang="es-ES_tradnl" sz="1400" spc="-1" dirty="0"/>
              <a:t> en una transacción local, la saga ejecuta una serie de </a:t>
            </a:r>
            <a:r>
              <a:rPr lang="es-ES_tradnl" sz="1400" b="1" spc="-1" dirty="0"/>
              <a:t>transacciones de compensación </a:t>
            </a:r>
            <a:r>
              <a:rPr lang="es-ES_tradnl" sz="1400" spc="-1" dirty="0"/>
              <a:t>que deshacen los cambios realizados por las transacciones locales anteriores.</a:t>
            </a:r>
          </a:p>
          <a:p>
            <a:pPr marL="170876" algn="just">
              <a:buClr>
                <a:srgbClr val="68AEC8"/>
              </a:buClr>
            </a:pPr>
            <a:endParaRPr lang="es-ES_tradnl" sz="1400" spc="-1" dirty="0"/>
          </a:p>
          <a:p>
            <a:pPr marL="170876" algn="just">
              <a:buClr>
                <a:srgbClr val="68AEC8"/>
              </a:buClr>
            </a:pPr>
            <a:r>
              <a:rPr lang="es-ES" sz="1400" dirty="0"/>
              <a:t>Hay dos enfoques comunes de implementación de saga, </a:t>
            </a:r>
            <a:r>
              <a:rPr lang="es-ES" sz="1400" b="1" i="1" dirty="0"/>
              <a:t>coreografía</a:t>
            </a:r>
            <a:r>
              <a:rPr lang="es-ES" sz="1400" dirty="0"/>
              <a:t> y </a:t>
            </a:r>
            <a:r>
              <a:rPr lang="es-ES" sz="1400" b="1" i="1" dirty="0"/>
              <a:t>orquestación</a:t>
            </a:r>
            <a:r>
              <a:rPr lang="es-ES" sz="1400" dirty="0"/>
              <a:t>. Cada enfoque tiene su propio conjunto de desafíos y tecnologías para coordinar el flujo de trabajo.</a:t>
            </a:r>
            <a:endParaRPr lang="es-ES_tradnl" sz="1400" spc="-1" dirty="0"/>
          </a:p>
        </p:txBody>
      </p:sp>
      <p:pic>
        <p:nvPicPr>
          <p:cNvPr id="2" name="Picture 1">
            <a:extLst>
              <a:ext uri="{FF2B5EF4-FFF2-40B4-BE49-F238E27FC236}">
                <a16:creationId xmlns:a16="http://schemas.microsoft.com/office/drawing/2014/main" id="{C05387A1-D58F-0341-85C8-25565925CCBC}"/>
              </a:ext>
            </a:extLst>
          </p:cNvPr>
          <p:cNvPicPr>
            <a:picLocks noChangeAspect="1"/>
          </p:cNvPicPr>
          <p:nvPr/>
        </p:nvPicPr>
        <p:blipFill>
          <a:blip r:embed="rId2"/>
          <a:stretch>
            <a:fillRect/>
          </a:stretch>
        </p:blipFill>
        <p:spPr>
          <a:xfrm>
            <a:off x="1847528" y="3861048"/>
            <a:ext cx="6172200" cy="1841500"/>
          </a:xfrm>
          <a:prstGeom prst="rect">
            <a:avLst/>
          </a:prstGeom>
        </p:spPr>
      </p:pic>
    </p:spTree>
    <p:extLst>
      <p:ext uri="{BB962C8B-B14F-4D97-AF65-F5344CB8AC3E}">
        <p14:creationId xmlns:p14="http://schemas.microsoft.com/office/powerpoint/2010/main" val="9615200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81zzifNeQZaP82kFVtKo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MKbzNusTSL6d1FPJyJ8DN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cb9W4_i3R2eJJcAfNibj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bvPNXYAZQHi06ICKl3UmS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cTjW6fRS3C2H6NBcEieI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wOt1wT4QviUWl4hpMnGa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GClJvUMT7WZfz3ApXEpg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ln0Q6IcXQ_aH1w25.4Fpd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7blEuQeSpqI_k7tkardIg"/>
</p:tagLst>
</file>

<file path=ppt/theme/theme1.xml><?xml version="1.0" encoding="utf-8"?>
<a:theme xmlns:a="http://schemas.openxmlformats.org/drawingml/2006/main" name="Portadas">
  <a:themeElements>
    <a:clrScheme name="Minsait">
      <a:dk1>
        <a:srgbClr val="1A3B47"/>
      </a:dk1>
      <a:lt1>
        <a:srgbClr val="FFFFFF"/>
      </a:lt1>
      <a:dk2>
        <a:srgbClr val="FDE3D3"/>
      </a:dk2>
      <a:lt2>
        <a:srgbClr val="E7E6E6"/>
      </a:lt2>
      <a:accent1>
        <a:srgbClr val="FFEA80"/>
      </a:accent1>
      <a:accent2>
        <a:srgbClr val="F7AC6F"/>
      </a:accent2>
      <a:accent3>
        <a:srgbClr val="E88AA2"/>
      </a:accent3>
      <a:accent4>
        <a:srgbClr val="79C5B3"/>
      </a:accent4>
      <a:accent5>
        <a:srgbClr val="639FCB"/>
      </a:accent5>
      <a:accent6>
        <a:srgbClr val="7874B3"/>
      </a:accent6>
      <a:hlink>
        <a:srgbClr val="E88AA2"/>
      </a:hlink>
      <a:folHlink>
        <a:srgbClr val="F7AC6F"/>
      </a:folHlink>
    </a:clrScheme>
    <a:fontScheme name="Personalizado 3">
      <a:majorFont>
        <a:latin typeface="Playfair Display"/>
        <a:ea typeface=""/>
        <a:cs typeface=""/>
      </a:majorFont>
      <a:minorFont>
        <a:latin typeface="Soho Gothic Pro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insait_externa_03102018" id="{5C41357B-7313-429A-8D70-51EB5220553A}" vid="{D77268EC-2466-4A95-A82B-DEA9D01E7C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Portadas</Template>
  <TotalTime>2077</TotalTime>
  <Words>2925</Words>
  <Application>Microsoft Macintosh PowerPoint</Application>
  <PresentationFormat>Widescreen</PresentationFormat>
  <Paragraphs>212</Paragraphs>
  <Slides>18</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8" baseType="lpstr">
      <vt:lpstr>ＭＳ Ｐゴシック</vt:lpstr>
      <vt:lpstr>Arial</vt:lpstr>
      <vt:lpstr>Georgia</vt:lpstr>
      <vt:lpstr>Neo Sans</vt:lpstr>
      <vt:lpstr>Playfair Display</vt:lpstr>
      <vt:lpstr>Soho Gothic Pro</vt:lpstr>
      <vt:lpstr>Soho Gothic Pro Light</vt:lpstr>
      <vt:lpstr>Wingdings</vt:lpstr>
      <vt:lpstr>Portadas</vt:lpstr>
      <vt:lpstr>Diapositiva de think-cell</vt:lpstr>
      <vt:lpstr>SAGA Transaccionalidad Distribuida en microservicios</vt:lpstr>
      <vt:lpstr>PowerPoint Presentation</vt:lpstr>
      <vt:lpstr>El foco en el negocio implica una transformación de la TI para convertirse en palanca de innovación y crecimiento</vt:lpstr>
      <vt:lpstr>Arquitectura de Microservicios</vt:lpstr>
      <vt:lpstr>Transaccionalidad</vt:lpstr>
      <vt:lpstr>Modelos de Consistencia</vt:lpstr>
      <vt:lpstr>Transaccionalidad Distribuida</vt:lpstr>
      <vt:lpstr>Confirmación en dos fases (2PC)</vt:lpstr>
      <vt:lpstr>SAGA: Definición</vt:lpstr>
      <vt:lpstr>SAGA: Coreografía</vt:lpstr>
      <vt:lpstr>SAGA: Coreografía</vt:lpstr>
      <vt:lpstr>SAGA: Orquestación</vt:lpstr>
      <vt:lpstr>SAGA: Orquestación</vt:lpstr>
      <vt:lpstr>SAGA: Orquestación</vt:lpstr>
      <vt:lpstr>SAGA: Problemas y Consideraciones</vt:lpstr>
      <vt:lpstr>Zeebe</vt:lpstr>
      <vt:lpstr>Descarga la presentación…..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Microservicios Cómo mejorar el negocio: De las aplicaciones tradicionales a los microservicios</dc:title>
  <dc:creator>Ahijado Martín-Navarro, Francisco Javier</dc:creator>
  <cp:lastModifiedBy>Santos Andrés, Javier</cp:lastModifiedBy>
  <cp:revision>62</cp:revision>
  <cp:lastPrinted>2018-09-05T10:32:03Z</cp:lastPrinted>
  <dcterms:created xsi:type="dcterms:W3CDTF">2019-06-22T21:12:25Z</dcterms:created>
  <dcterms:modified xsi:type="dcterms:W3CDTF">2021-07-03T17:14:11Z</dcterms:modified>
</cp:coreProperties>
</file>